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85" r:id="rId4"/>
    <p:sldId id="258" r:id="rId5"/>
    <p:sldId id="287" r:id="rId6"/>
    <p:sldId id="260" r:id="rId7"/>
    <p:sldId id="286" r:id="rId8"/>
    <p:sldId id="262" r:id="rId9"/>
    <p:sldId id="263" r:id="rId10"/>
    <p:sldId id="264" r:id="rId11"/>
    <p:sldId id="265" r:id="rId12"/>
    <p:sldId id="267" r:id="rId13"/>
    <p:sldId id="266" r:id="rId14"/>
    <p:sldId id="259" r:id="rId15"/>
    <p:sldId id="270" r:id="rId16"/>
    <p:sldId id="271" r:id="rId17"/>
    <p:sldId id="272" r:id="rId18"/>
    <p:sldId id="273" r:id="rId19"/>
    <p:sldId id="274" r:id="rId20"/>
    <p:sldId id="282" r:id="rId21"/>
    <p:sldId id="283" r:id="rId22"/>
    <p:sldId id="284" r:id="rId23"/>
    <p:sldId id="275" r:id="rId24"/>
    <p:sldId id="277" r:id="rId25"/>
    <p:sldId id="278" r:id="rId26"/>
    <p:sldId id="279" r:id="rId27"/>
    <p:sldId id="280" r:id="rId28"/>
    <p:sldId id="281" r:id="rId29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mbria" panose="02040503050406030204" pitchFamily="18" charset="0"/>
      <p:regular r:id="rId34"/>
      <p:bold r:id="rId35"/>
      <p:italic r:id="rId36"/>
      <p:boldItalic r:id="rId37"/>
    </p:embeddedFont>
    <p:embeddedFont>
      <p:font typeface="Cambria Math" panose="02040503050406030204" pitchFamily="18" charset="0"/>
      <p:regular r:id="rId38"/>
    </p:embeddedFont>
    <p:embeddedFont>
      <p:font typeface="Open Sans" panose="020B0606030504020204" pitchFamily="34" charset="0"/>
      <p:regular r:id="rId39"/>
      <p:bold r:id="rId40"/>
      <p:italic r:id="rId41"/>
      <p:boldItalic r:id="rId42"/>
    </p:embeddedFont>
  </p:embeddedFontLst>
  <p:defaultTextStyle>
    <a:defPPr>
      <a:defRPr lang="et-E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110" d="100"/>
          <a:sy n="110" d="100"/>
        </p:scale>
        <p:origin x="37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tmp>
</file>

<file path=ppt/media/image2.tmp>
</file>

<file path=ppt/media/image3.png>
</file>

<file path=ppt/media/image4.png>
</file>

<file path=ppt/media/image40.png>
</file>

<file path=ppt/media/image5.png>
</file>

<file path=ppt/media/image6.png>
</file>

<file path=ppt/media/image60.png>
</file>

<file path=ppt/media/image7.png>
</file>

<file path=ppt/media/image8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23A94-EFC0-4198-B33E-1C189524F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6FC74-D8FC-4DB9-B782-832EEED69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FEC0D-B39E-4B5B-A381-3800F467E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71204-9294-4769-8269-172BEE04E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AA0F9-A51B-415A-8951-9D33CD036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64709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41E0D-39D1-47F5-AAD6-EB9F0BB23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668943-1988-44B8-B2C1-31ABBC8657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35D07-980F-4D5B-9CC2-6FD913984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97B08-8B16-46D7-B6DC-84D18808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58560-CF65-40E6-A423-F3EDBE105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600396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D1900F-C9AE-44B8-A677-D7B8192121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A4F3B7-2039-4512-809E-578B40D1A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1E3745-2FE3-4594-B3A9-239E9456A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1AAE9-A7FE-4192-A881-84AB5BBD5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CA2A3-B7A6-4A71-A68D-A2345739B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046610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E5030-9952-45B8-A7FE-88FC70EFD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543CD-1F64-4E13-AAA7-E309B4F73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t-E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E2D4F-B84C-4852-8852-C66164AF0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7E304-03C0-46A2-BA03-4A971D425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3B91F-C28B-4D99-8A84-3C8E63DA9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243278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CEDFA-2F5C-4E68-A8BB-D9E419D86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A2020-E7A1-41F7-8ECC-9E1F879B7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29E73-E0F1-448D-BB45-0449BD094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BFF84-CCE7-45AE-8085-E63EDD10A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393FBC-56BF-43DD-9B39-D5817B688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979104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7102-353B-4EEC-A4F5-99067A6AF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C57F1-5C96-4DB5-B1AC-2A62ACDD3D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15A396-3236-4A68-85A7-F9AAD6875A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D2259-7CEB-4F50-B533-692493932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4488A-8BD8-4C9B-840C-3BB7F7F13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4FF6F-8A80-4DA2-8D16-9D68F4693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0130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B3A3-E38D-4DD6-A8FE-0BA7969F2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BD968-E465-47EA-BCA3-5C53E81C2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6BB6C-C2C4-4EFD-AA4C-784AE1BFD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321278-5628-4E4A-9B55-B56B4C0F0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AB3723-7DDD-410F-AD74-CF6952D35F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1A1DB2-CFB8-4EBA-B383-1AE6B4DE8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AA08D7-4E1C-4755-8DB4-6EC376247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B2542F-F90B-444A-9E87-ACF14783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908191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BC66-FFC8-4486-981A-E33F4B91C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D4BF82-3DE5-46E7-89FF-445F61F23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B600E1-35DE-42AA-AC22-2B429322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45CF9-0489-4346-87D8-4ABB097C5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106338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A9436-5512-464F-A7BC-8124E9284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67493E-B2E8-4208-95A3-6F6871FF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87DB89-E66B-470D-9E3E-016AFC8F6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785871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7B3B8-302F-4869-82E6-CE48CCFC2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811C1-2F57-450A-B5E3-CF1EB2090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2E049-081B-4786-93A3-8A96AE756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07E64A-3A2F-4253-8238-DAD078C33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58A83F-B8DD-4E97-9E60-F501E3A4C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DDB77E-D800-4BAD-889A-4C7A29830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50277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EF29D-FF6C-4DC0-A176-74FD1ADE6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CB746C-248B-436E-9918-5891F40AD4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t-E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DE27B7-6E83-4802-96AB-67D362B00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6A0861-BD15-49F9-BE48-4CBD48D32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D02B56-2633-4C3A-A53D-14EFB4A72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t-E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0A39C-9A8C-4BF4-82FB-02A7815E3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78420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77F63-863F-4B8C-A341-4EE7B8B56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t-E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D4714-8EF5-438D-9234-B55DD304D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t-E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892E5-F16D-4E60-B571-5280206776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5ADE3-A38F-4190-9872-47396C65915D}" type="datetimeFigureOut">
              <a:rPr lang="et-EE" smtClean="0"/>
              <a:t>24.11.2022</a:t>
            </a:fld>
            <a:endParaRPr lang="et-E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97588-75D3-4A91-B491-983C770090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t-E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0403E-EF40-4933-9D82-EDBF8E0C9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D411A-9521-4024-9471-888A2016AA68}" type="slidenum">
              <a:rPr lang="et-EE" smtClean="0"/>
              <a:t>‹#›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015536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t-E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D1EA9-1CD2-49E2-B969-61F62A2E18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t-EE" sz="4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Mitteparameetrilised</a:t>
            </a:r>
            <a:r>
              <a:rPr lang="et-EE" sz="4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testid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60FDEB-4B05-43FD-9993-D16E0EFB5B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t-EE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Indrek Soidla</a:t>
            </a:r>
          </a:p>
        </p:txBody>
      </p:sp>
    </p:spTree>
    <p:extLst>
      <p:ext uri="{BB962C8B-B14F-4D97-AF65-F5344CB8AC3E}">
        <p14:creationId xmlns:p14="http://schemas.microsoft.com/office/powerpoint/2010/main" val="3775401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t-EE" sz="1800" dirty="0"/>
                  <a:t>Mille poolest erineb K-S test sõltumatute kogumite </a:t>
                </a:r>
                <a:r>
                  <a:rPr lang="et-EE" sz="1800" i="1" dirty="0"/>
                  <a:t>t</a:t>
                </a:r>
                <a:r>
                  <a:rPr lang="et-EE" sz="1800" dirty="0"/>
                  <a:t>-testist? Miks võivad anda erinevaid tulemusi?</a:t>
                </a:r>
              </a:p>
              <a:p>
                <a:r>
                  <a:rPr lang="et-EE" sz="1800" dirty="0"/>
                  <a:t>K-S test:</a:t>
                </a:r>
              </a:p>
              <a:p>
                <a:pPr marL="0" indent="0"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t-EE" sz="1800" i="1">
                          <a:latin typeface="Cambria Math" panose="02040503050406030204" pitchFamily="18" charset="0"/>
                        </a:rPr>
                        <m:t>𝐷</m:t>
                      </m:r>
                      <m:r>
                        <a:rPr lang="et-EE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t-EE" sz="1800" i="1">
                          <a:latin typeface="Cambria Math" panose="02040503050406030204" pitchFamily="18" charset="0"/>
                        </a:rPr>
                        <m:t>𝑚𝑎𝑥</m:t>
                      </m:r>
                      <m:d>
                        <m:dPr>
                          <m:begChr m:val="|"/>
                          <m:endChr m:val="|"/>
                          <m:ctrlPr>
                            <a:rPr lang="et-EE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t-EE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t-EE" sz="18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t-EE" sz="1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et-EE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t-EE" sz="1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t-EE" sz="18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t-EE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t-EE" sz="1800" i="1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t-EE" sz="18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t-EE" sz="1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t-EE" sz="1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t-EE" sz="1800" dirty="0"/>
              </a:p>
              <a:p>
                <a:r>
                  <a:rPr lang="et-EE" sz="1800" dirty="0"/>
                  <a:t>Sõltumatute kogumite </a:t>
                </a:r>
                <a:r>
                  <a:rPr lang="et-EE" sz="1800" dirty="0" err="1"/>
                  <a:t>t-test</a:t>
                </a:r>
                <a:r>
                  <a:rPr lang="et-EE" sz="1800" dirty="0"/>
                  <a:t>:</a:t>
                </a:r>
              </a:p>
              <a:p>
                <a:pPr marL="0" indent="0" algn="ctr">
                  <a:spcAft>
                    <a:spcPts val="1200"/>
                  </a:spcAft>
                  <a:buNone/>
                </a:pPr>
                <a14:m>
                  <m:oMath xmlns:m="http://schemas.openxmlformats.org/officeDocument/2006/math">
                    <m:r>
                      <a:rPr lang="et-EE" sz="18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t-EE" sz="1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t-EE" sz="1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t-EE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t-EE" sz="18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t-EE" sz="1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t-EE" sz="18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t-EE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t-EE" sz="18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t-EE" sz="1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t-EE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  <m:rad>
                      <m:radPr>
                        <m:degHide m:val="on"/>
                        <m:ctrlPr>
                          <a:rPr lang="et-E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t-EE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t-EE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den>
                        </m:f>
                      </m:e>
                    </m:rad>
                  </m:oMath>
                </a14:m>
                <a:r>
                  <a:rPr lang="et-EE" sz="1800" dirty="0"/>
                  <a:t>, kus </a:t>
                </a:r>
                <a:endParaRPr lang="et-EE" sz="1800" b="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t-EE" sz="14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t-EE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t-EE" sz="14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t-EE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t-EE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t-EE" sz="14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t-EE" sz="14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sSubSup>
                                <m:sSubSupPr>
                                  <m:ctrlP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  <m:sup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t-EE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ctrlP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t-EE" sz="14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t-EE" sz="14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t-EE" sz="14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e>
                              </m:d>
                              <m:sSubSup>
                                <m:sSubSupPr>
                                  <m:ctrlP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  <m:sup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b>
                                <m:sSubPr>
                                  <m:ctrlP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t-EE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t-EE" sz="1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t-EE" sz="14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t-EE" sz="1800" dirty="0"/>
              </a:p>
              <a:p>
                <a:r>
                  <a:rPr lang="et-EE" sz="1800" dirty="0"/>
                  <a:t>K-S test mõõdab suurimat lahknevust jaotustes, t-testi puhul on valemis küll standardhälve, aga suurimat mõju omab tulemusele keskmiste erinevus</a:t>
                </a:r>
              </a:p>
              <a:p>
                <a:r>
                  <a:rPr lang="et-EE" sz="1800" dirty="0"/>
                  <a:t>Seega, </a:t>
                </a:r>
                <a:r>
                  <a:rPr lang="et-EE" sz="1800" dirty="0" err="1"/>
                  <a:t>t-test</a:t>
                </a:r>
                <a:r>
                  <a:rPr lang="et-EE" sz="1800" dirty="0"/>
                  <a:t> võtab arvesse keskmiste erinevust, aga ei ole kuigi tundlik tunnuse hajuvuse osas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06" t="-126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8384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test: ülesanne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1800" dirty="0"/>
              <a:t>Harjutusülesanne </a:t>
            </a:r>
            <a:r>
              <a:rPr lang="et-EE" sz="1800" dirty="0" err="1"/>
              <a:t>R-s</a:t>
            </a:r>
            <a:endParaRPr lang="et-EE" sz="1800" dirty="0"/>
          </a:p>
          <a:p>
            <a:r>
              <a:rPr lang="et-EE" sz="1800" dirty="0"/>
              <a:t>Laadige R-i valimiandmed palkade kohta kahes grupis (andmed on väljamõeldud). </a:t>
            </a:r>
          </a:p>
          <a:p>
            <a:r>
              <a:rPr lang="et-EE" sz="1800" dirty="0"/>
              <a:t>Kas palgad nendes kahes grupis erinevad? Millise vastuseni jõuate </a:t>
            </a:r>
            <a:r>
              <a:rPr lang="et-EE" sz="1800" dirty="0" err="1"/>
              <a:t>Kolmogorovi</a:t>
            </a:r>
            <a:r>
              <a:rPr lang="et-EE" sz="1800" dirty="0"/>
              <a:t>-Smirnovi testi põhjal, millise vastuseni t-testi põhjal? </a:t>
            </a:r>
          </a:p>
          <a:p>
            <a:r>
              <a:rPr lang="et-EE" sz="1800" dirty="0"/>
              <a:t>Miks tulemused erinevad? Uurige selleks palkade jaotusi või jaotusparameetreid kahes grupis.</a:t>
            </a:r>
          </a:p>
        </p:txBody>
      </p:sp>
    </p:spTree>
    <p:extLst>
      <p:ext uri="{BB962C8B-B14F-4D97-AF65-F5344CB8AC3E}">
        <p14:creationId xmlns:p14="http://schemas.microsoft.com/office/powerpoint/2010/main" val="1389423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1800" dirty="0"/>
              <a:t>Kuidas hinnata, kas tunnuse jaotus vastab mingile kindlale jaotusele, nt normaaljaotusele?</a:t>
            </a:r>
          </a:p>
          <a:p>
            <a:r>
              <a:rPr lang="et-EE" sz="1800" dirty="0"/>
              <a:t>Appi tõttavad </a:t>
            </a:r>
            <a:r>
              <a:rPr lang="et-EE" sz="1800" dirty="0" err="1"/>
              <a:t>Kolmogorov</a:t>
            </a:r>
            <a:r>
              <a:rPr lang="et-EE" sz="1800" dirty="0"/>
              <a:t> ja Smirnov!</a:t>
            </a:r>
          </a:p>
          <a:p>
            <a:r>
              <a:rPr lang="et-EE" sz="1800" dirty="0"/>
              <a:t>H0: empiiriline jaotus kogumis langeb kokku teoreetilise jaotusega</a:t>
            </a:r>
          </a:p>
          <a:p>
            <a:r>
              <a:rPr lang="et-EE" sz="1800" dirty="0"/>
              <a:t>H1: empiiriline jaotus kogumis allub muule jaotusele</a:t>
            </a:r>
          </a:p>
          <a:p>
            <a:r>
              <a:rPr lang="et-EE" sz="1800" dirty="0"/>
              <a:t>Näited </a:t>
            </a:r>
            <a:r>
              <a:rPr lang="et-EE" sz="1800" dirty="0" err="1"/>
              <a:t>R-s</a:t>
            </a:r>
            <a:endParaRPr lang="et-EE" sz="1800" dirty="0"/>
          </a:p>
        </p:txBody>
      </p:sp>
    </p:spTree>
    <p:extLst>
      <p:ext uri="{BB962C8B-B14F-4D97-AF65-F5344CB8AC3E}">
        <p14:creationId xmlns:p14="http://schemas.microsoft.com/office/powerpoint/2010/main" val="1499240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1800" dirty="0"/>
              <a:t>NB! Jaotuse servades ehk suurte ja väikeste väärtuste juures ei ole K-S reeglina kuigi tundlik</a:t>
            </a:r>
            <a:endParaRPr lang="et-EE" sz="1400" dirty="0"/>
          </a:p>
        </p:txBody>
      </p:sp>
    </p:spTree>
    <p:extLst>
      <p:ext uri="{BB962C8B-B14F-4D97-AF65-F5344CB8AC3E}">
        <p14:creationId xmlns:p14="http://schemas.microsoft.com/office/powerpoint/2010/main" val="80882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B3EEC-DBD7-442A-8C0C-741BCC54C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Ülesanded praktikumis</a:t>
            </a:r>
            <a:r>
              <a:rPr lang="en-US" dirty="0"/>
              <a:t>: K</a:t>
            </a:r>
            <a:r>
              <a:rPr lang="et-EE" dirty="0" err="1"/>
              <a:t>olmogorovi</a:t>
            </a:r>
            <a:r>
              <a:rPr lang="en-US" dirty="0"/>
              <a:t>-S</a:t>
            </a:r>
            <a:r>
              <a:rPr lang="et-EE" dirty="0" err="1"/>
              <a:t>mirnovi</a:t>
            </a:r>
            <a:r>
              <a:rPr lang="et-EE" dirty="0"/>
              <a:t>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1FC80-251D-497C-9448-F94D9317E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/>
              <a:t>Kas mehed ja naised said 2018. aastal erinevat töötasu (tunnus </a:t>
            </a:r>
            <a:r>
              <a:rPr lang="et-EE" dirty="0" err="1"/>
              <a:t>grspnum</a:t>
            </a:r>
            <a:r>
              <a:rPr lang="et-EE" dirty="0"/>
              <a:t>)? Võrrelge kõigepealt kumulatiivseid jaotusi joonisel ja seejärel tehke </a:t>
            </a:r>
            <a:r>
              <a:rPr lang="et-EE" dirty="0" err="1"/>
              <a:t>Kolmogorovi</a:t>
            </a:r>
            <a:r>
              <a:rPr lang="et-EE" dirty="0"/>
              <a:t>-Smirnovi test.</a:t>
            </a:r>
          </a:p>
          <a:p>
            <a:r>
              <a:rPr lang="et-EE" dirty="0"/>
              <a:t>Kas meeste ja naiste õiglaseks peetud töötasu (</a:t>
            </a:r>
            <a:r>
              <a:rPr lang="et-EE" dirty="0" err="1"/>
              <a:t>frlgrsp</a:t>
            </a:r>
            <a:r>
              <a:rPr lang="et-EE" dirty="0"/>
              <a:t>) aastal 2018 erineb? Võrrelge kõigepealt kumulatiivseid jaotusi joonisel ja seejärel tehke </a:t>
            </a:r>
            <a:r>
              <a:rPr lang="et-EE" dirty="0" err="1"/>
              <a:t>Kolmogorovi</a:t>
            </a:r>
            <a:r>
              <a:rPr lang="et-EE" dirty="0"/>
              <a:t>-Smirnovi test.</a:t>
            </a:r>
          </a:p>
          <a:p>
            <a:r>
              <a:rPr lang="et-EE" dirty="0"/>
              <a:t>Kummas on erinevused suuremad, kas meeste ja naiste töötasus või meeste ja naiste õiglaseks peetud töötasus? Mida järeldaksite joonistelt, mida K-S testide tulemuste põhjal?</a:t>
            </a:r>
          </a:p>
        </p:txBody>
      </p:sp>
    </p:spTree>
    <p:extLst>
      <p:ext uri="{BB962C8B-B14F-4D97-AF65-F5344CB8AC3E}">
        <p14:creationId xmlns:p14="http://schemas.microsoft.com/office/powerpoint/2010/main" val="2889512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Kruskali-Wallise</a:t>
            </a:r>
            <a:r>
              <a:rPr lang="et-EE" dirty="0"/>
              <a:t>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t-EE" sz="1800" dirty="0"/>
              <a:t>Otstarve:</a:t>
            </a:r>
          </a:p>
          <a:p>
            <a:pPr lvl="1"/>
            <a:r>
              <a:rPr lang="en-US" sz="1600" dirty="0" err="1"/>
              <a:t>Enam</a:t>
            </a:r>
            <a:r>
              <a:rPr lang="en-US" sz="1600" dirty="0"/>
              <a:t> </a:t>
            </a:r>
            <a:r>
              <a:rPr lang="en-US" sz="1600" dirty="0" err="1"/>
              <a:t>kui</a:t>
            </a:r>
            <a:r>
              <a:rPr lang="en-US" sz="1600" dirty="0"/>
              <a:t> k</a:t>
            </a:r>
            <a:r>
              <a:rPr lang="et-EE" sz="1600" dirty="0"/>
              <a:t>ahe </a:t>
            </a:r>
            <a:r>
              <a:rPr lang="en-US" sz="1600" dirty="0" err="1"/>
              <a:t>üks</a:t>
            </a:r>
            <a:r>
              <a:rPr lang="et-EE" sz="1600" dirty="0"/>
              <a:t>teisest sõltumatu kogumi võrdlus tunnuse alusel</a:t>
            </a:r>
            <a:r>
              <a:rPr lang="en-US" sz="1600" dirty="0"/>
              <a:t>, </a:t>
            </a:r>
            <a:r>
              <a:rPr lang="en-US" sz="1600" dirty="0" err="1"/>
              <a:t>mille</a:t>
            </a:r>
            <a:r>
              <a:rPr lang="en-US" sz="1600" dirty="0"/>
              <a:t> </a:t>
            </a:r>
            <a:r>
              <a:rPr lang="en-US" sz="1600" dirty="0" err="1"/>
              <a:t>väärtused</a:t>
            </a:r>
            <a:r>
              <a:rPr lang="en-US" sz="1600" dirty="0"/>
              <a:t> on </a:t>
            </a:r>
            <a:r>
              <a:rPr lang="en-US" sz="1600" dirty="0" err="1"/>
              <a:t>järjestatavad</a:t>
            </a:r>
            <a:endParaRPr lang="et-EE" sz="1600" dirty="0"/>
          </a:p>
          <a:p>
            <a:r>
              <a:rPr lang="et-EE" sz="1800" dirty="0"/>
              <a:t>T</a:t>
            </a:r>
            <a:r>
              <a:rPr lang="fi-FI" sz="1800" dirty="0"/>
              <a:t>eststatistiku aluseks on eri kogumite indiviidide astakud ühises variatsioonireas</a:t>
            </a:r>
            <a:r>
              <a:rPr lang="et-EE" sz="1800" dirty="0"/>
              <a:t> =&gt;</a:t>
            </a:r>
          </a:p>
          <a:p>
            <a:pPr lvl="1"/>
            <a:r>
              <a:rPr lang="et-EE" sz="1600" dirty="0"/>
              <a:t>Eeldab järjestuse olemasolu</a:t>
            </a:r>
          </a:p>
        </p:txBody>
      </p:sp>
    </p:spTree>
    <p:extLst>
      <p:ext uri="{BB962C8B-B14F-4D97-AF65-F5344CB8AC3E}">
        <p14:creationId xmlns:p14="http://schemas.microsoft.com/office/powerpoint/2010/main" val="918905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Kruskali-Wallise</a:t>
            </a:r>
            <a:r>
              <a:rPr lang="et-EE" dirty="0"/>
              <a:t>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53547"/>
          </a:xfrm>
        </p:spPr>
        <p:txBody>
          <a:bodyPr>
            <a:normAutofit/>
          </a:bodyPr>
          <a:lstStyle/>
          <a:p>
            <a:r>
              <a:rPr lang="et-EE" sz="1800" dirty="0"/>
              <a:t>Testitakse, </a:t>
            </a:r>
            <a:r>
              <a:rPr lang="en-US" sz="1800" dirty="0" err="1"/>
              <a:t>kui</a:t>
            </a:r>
            <a:r>
              <a:rPr lang="en-US" sz="1800" dirty="0"/>
              <a:t> </a:t>
            </a:r>
            <a:r>
              <a:rPr lang="en-US" sz="1800" dirty="0" err="1"/>
              <a:t>tõepärane</a:t>
            </a:r>
            <a:r>
              <a:rPr lang="en-US" sz="1800" dirty="0"/>
              <a:t> on, et </a:t>
            </a:r>
            <a:r>
              <a:rPr lang="en-US" sz="1800" dirty="0" err="1"/>
              <a:t>kõik</a:t>
            </a:r>
            <a:r>
              <a:rPr lang="en-US" sz="1800" dirty="0"/>
              <a:t> </a:t>
            </a:r>
            <a:r>
              <a:rPr lang="en-US" sz="1800" dirty="0" err="1"/>
              <a:t>vaadeldavad</a:t>
            </a:r>
            <a:r>
              <a:rPr lang="en-US" sz="1800" dirty="0"/>
              <a:t> </a:t>
            </a:r>
            <a:r>
              <a:rPr lang="en-US" sz="1800" dirty="0" err="1"/>
              <a:t>kogumid</a:t>
            </a:r>
            <a:r>
              <a:rPr lang="en-US" sz="1800" dirty="0"/>
              <a:t> </a:t>
            </a:r>
            <a:r>
              <a:rPr lang="en-US" sz="1800" dirty="0" err="1"/>
              <a:t>pärinevad</a:t>
            </a:r>
            <a:r>
              <a:rPr lang="en-US" sz="1800" dirty="0"/>
              <a:t> </a:t>
            </a:r>
            <a:r>
              <a:rPr lang="en-US" sz="1800" dirty="0" err="1"/>
              <a:t>ühest</a:t>
            </a:r>
            <a:r>
              <a:rPr lang="en-US" sz="1800" dirty="0"/>
              <a:t> ja </a:t>
            </a:r>
            <a:r>
              <a:rPr lang="en-US" sz="1800" dirty="0" err="1"/>
              <a:t>samast</a:t>
            </a:r>
            <a:r>
              <a:rPr lang="en-US" sz="1800" dirty="0"/>
              <a:t> </a:t>
            </a:r>
            <a:r>
              <a:rPr lang="en-US" sz="1800" dirty="0" err="1"/>
              <a:t>üldkogumist</a:t>
            </a:r>
            <a:endParaRPr lang="et-EE" sz="1800" dirty="0"/>
          </a:p>
          <a:p>
            <a:pPr lvl="1"/>
            <a:r>
              <a:rPr lang="et-EE" sz="1600" dirty="0"/>
              <a:t>H0: kogumid on pärit ühest ja samast üldkogumist</a:t>
            </a:r>
          </a:p>
          <a:p>
            <a:pPr lvl="1"/>
            <a:r>
              <a:rPr lang="et-EE" sz="1600" dirty="0"/>
              <a:t>H1: vähemalt üks kogum on pärit teistega võrreldes erinevast üldkogumist</a:t>
            </a:r>
          </a:p>
          <a:p>
            <a:r>
              <a:rPr lang="en-US" sz="1800" dirty="0" err="1"/>
              <a:t>Nt</a:t>
            </a:r>
            <a:r>
              <a:rPr lang="en-US" sz="1800" dirty="0"/>
              <a:t> </a:t>
            </a:r>
            <a:r>
              <a:rPr lang="en-US" sz="1800" dirty="0" err="1"/>
              <a:t>soovime</a:t>
            </a:r>
            <a:r>
              <a:rPr lang="en-US" sz="1800" dirty="0"/>
              <a:t> </a:t>
            </a:r>
            <a:r>
              <a:rPr lang="en-US" sz="1800" dirty="0" err="1"/>
              <a:t>teada</a:t>
            </a:r>
            <a:r>
              <a:rPr lang="en-US" sz="1800" dirty="0"/>
              <a:t>, kas </a:t>
            </a:r>
            <a:r>
              <a:rPr lang="en-US" sz="1800" dirty="0" err="1"/>
              <a:t>mitu</a:t>
            </a:r>
            <a:r>
              <a:rPr lang="en-US" sz="1800" dirty="0"/>
              <a:t> </a:t>
            </a:r>
            <a:r>
              <a:rPr lang="en-US" sz="1800" dirty="0" err="1"/>
              <a:t>kogumit</a:t>
            </a:r>
            <a:r>
              <a:rPr lang="en-US" sz="1800" dirty="0"/>
              <a:t> </a:t>
            </a:r>
            <a:r>
              <a:rPr lang="en-US" sz="1800" dirty="0" err="1"/>
              <a:t>erinevad</a:t>
            </a:r>
            <a:r>
              <a:rPr lang="en-US" sz="1800" dirty="0"/>
              <a:t> </a:t>
            </a:r>
            <a:r>
              <a:rPr lang="en-US" sz="1800" dirty="0" err="1"/>
              <a:t>mingi</a:t>
            </a:r>
            <a:r>
              <a:rPr lang="en-US" sz="1800" dirty="0"/>
              <a:t> </a:t>
            </a:r>
            <a:r>
              <a:rPr lang="en-US" sz="1800" dirty="0" err="1"/>
              <a:t>rahuloluhinnangu</a:t>
            </a:r>
            <a:r>
              <a:rPr lang="en-US" sz="1800" dirty="0"/>
              <a:t> </a:t>
            </a:r>
            <a:r>
              <a:rPr lang="en-US" sz="1800" dirty="0" err="1"/>
              <a:t>poolest</a:t>
            </a:r>
            <a:endParaRPr lang="en-US" sz="1800" dirty="0"/>
          </a:p>
          <a:p>
            <a:pPr lvl="1"/>
            <a:r>
              <a:rPr lang="en-US" sz="1600" dirty="0" err="1"/>
              <a:t>reastame</a:t>
            </a:r>
            <a:r>
              <a:rPr lang="en-US" sz="1600" dirty="0"/>
              <a:t> </a:t>
            </a:r>
            <a:r>
              <a:rPr lang="en-US" sz="1600" dirty="0" err="1"/>
              <a:t>kõik</a:t>
            </a:r>
            <a:r>
              <a:rPr lang="en-US" sz="1600" dirty="0"/>
              <a:t> </a:t>
            </a:r>
            <a:r>
              <a:rPr lang="en-US" sz="1600" dirty="0" err="1"/>
              <a:t>indiviidid</a:t>
            </a:r>
            <a:r>
              <a:rPr lang="en-US" sz="1600" dirty="0"/>
              <a:t> </a:t>
            </a:r>
            <a:r>
              <a:rPr lang="en-US" sz="1600" dirty="0" err="1"/>
              <a:t>rahuloluhinnangu</a:t>
            </a:r>
            <a:r>
              <a:rPr lang="en-US" sz="1600" dirty="0"/>
              <a:t> </a:t>
            </a:r>
            <a:r>
              <a:rPr lang="en-US" sz="1600" dirty="0" err="1"/>
              <a:t>järgi</a:t>
            </a:r>
            <a:r>
              <a:rPr lang="en-US" sz="1600" dirty="0"/>
              <a:t> (</a:t>
            </a:r>
            <a:r>
              <a:rPr lang="en-US" sz="1600" dirty="0" err="1"/>
              <a:t>variatsioonirida</a:t>
            </a:r>
            <a:r>
              <a:rPr lang="en-US" sz="1600" dirty="0"/>
              <a:t>) ja </a:t>
            </a:r>
          </a:p>
          <a:p>
            <a:pPr lvl="1"/>
            <a:r>
              <a:rPr lang="en-US" sz="1600" dirty="0" err="1"/>
              <a:t>anname</a:t>
            </a:r>
            <a:r>
              <a:rPr lang="en-US" sz="1600" dirty="0"/>
              <a:t> </a:t>
            </a:r>
            <a:r>
              <a:rPr lang="en-US" sz="1600" dirty="0" err="1"/>
              <a:t>igale</a:t>
            </a:r>
            <a:r>
              <a:rPr lang="en-US" sz="1600" dirty="0"/>
              <a:t> </a:t>
            </a:r>
            <a:r>
              <a:rPr lang="en-US" sz="1600" dirty="0" err="1"/>
              <a:t>indiviidile</a:t>
            </a:r>
            <a:r>
              <a:rPr lang="en-US" sz="1600" dirty="0"/>
              <a:t> </a:t>
            </a:r>
            <a:r>
              <a:rPr lang="en-US" sz="1600" dirty="0" err="1"/>
              <a:t>vastava</a:t>
            </a:r>
            <a:r>
              <a:rPr lang="en-US" sz="1600" dirty="0"/>
              <a:t> </a:t>
            </a:r>
            <a:r>
              <a:rPr lang="en-US" sz="1600" dirty="0" err="1"/>
              <a:t>järjekorranumbri</a:t>
            </a:r>
            <a:r>
              <a:rPr lang="en-US" sz="1600" dirty="0"/>
              <a:t> (</a:t>
            </a:r>
            <a:r>
              <a:rPr lang="en-US" sz="1600" dirty="0" err="1"/>
              <a:t>astaku</a:t>
            </a:r>
            <a:r>
              <a:rPr lang="en-US" sz="1600" dirty="0"/>
              <a:t>)</a:t>
            </a:r>
            <a:r>
              <a:rPr lang="et-EE" sz="1600" dirty="0"/>
              <a:t>;</a:t>
            </a:r>
            <a:endParaRPr lang="en-US" sz="1600" dirty="0"/>
          </a:p>
          <a:p>
            <a:pPr lvl="1"/>
            <a:r>
              <a:rPr lang="en-US" sz="1600" dirty="0" err="1"/>
              <a:t>kui</a:t>
            </a:r>
            <a:r>
              <a:rPr lang="en-US" sz="1600" dirty="0"/>
              <a:t> </a:t>
            </a:r>
            <a:r>
              <a:rPr lang="en-US" sz="1600" dirty="0" err="1"/>
              <a:t>iga</a:t>
            </a:r>
            <a:r>
              <a:rPr lang="en-US" sz="1600" dirty="0"/>
              <a:t> </a:t>
            </a:r>
            <a:r>
              <a:rPr lang="en-US" sz="1600" dirty="0" err="1"/>
              <a:t>kogumi</a:t>
            </a:r>
            <a:r>
              <a:rPr lang="en-US" sz="1600" dirty="0"/>
              <a:t> </a:t>
            </a:r>
            <a:r>
              <a:rPr lang="en-US" sz="1600" dirty="0" err="1"/>
              <a:t>astakute</a:t>
            </a:r>
            <a:r>
              <a:rPr lang="en-US" sz="1600" dirty="0"/>
              <a:t> </a:t>
            </a:r>
            <a:r>
              <a:rPr lang="en-US" sz="1600" dirty="0" err="1"/>
              <a:t>keskmine</a:t>
            </a:r>
            <a:r>
              <a:rPr lang="en-US" sz="1600" dirty="0"/>
              <a:t> on </a:t>
            </a:r>
            <a:r>
              <a:rPr lang="en-US" sz="1600" dirty="0" err="1"/>
              <a:t>ligilähedaselt</a:t>
            </a:r>
            <a:r>
              <a:rPr lang="en-US" sz="1600" dirty="0"/>
              <a:t> </a:t>
            </a:r>
            <a:r>
              <a:rPr lang="en-US" sz="1600" dirty="0" err="1"/>
              <a:t>sama</a:t>
            </a:r>
            <a:r>
              <a:rPr lang="en-US" sz="1600" dirty="0"/>
              <a:t>, </a:t>
            </a:r>
            <a:r>
              <a:rPr lang="en-US" sz="1600" dirty="0" err="1"/>
              <a:t>võime</a:t>
            </a:r>
            <a:r>
              <a:rPr lang="en-US" sz="1600" dirty="0"/>
              <a:t> </a:t>
            </a:r>
            <a:r>
              <a:rPr lang="en-US" sz="1600" dirty="0" err="1"/>
              <a:t>öelda</a:t>
            </a:r>
            <a:r>
              <a:rPr lang="en-US" sz="1600" dirty="0"/>
              <a:t>, et </a:t>
            </a:r>
          </a:p>
          <a:p>
            <a:pPr lvl="1"/>
            <a:r>
              <a:rPr lang="en-US" sz="1600" dirty="0" err="1"/>
              <a:t>kogumid</a:t>
            </a:r>
            <a:r>
              <a:rPr lang="en-US" sz="1600" dirty="0"/>
              <a:t> on </a:t>
            </a:r>
            <a:r>
              <a:rPr lang="en-US" sz="1600" dirty="0" err="1"/>
              <a:t>rahuloluhinnangute</a:t>
            </a:r>
            <a:r>
              <a:rPr lang="en-US" sz="1600" dirty="0"/>
              <a:t> </a:t>
            </a:r>
            <a:r>
              <a:rPr lang="en-US" sz="1600" dirty="0" err="1"/>
              <a:t>poolest</a:t>
            </a:r>
            <a:r>
              <a:rPr lang="en-US" sz="1600" dirty="0"/>
              <a:t> </a:t>
            </a:r>
            <a:r>
              <a:rPr lang="en-US" sz="1600" dirty="0" err="1"/>
              <a:t>sarnased</a:t>
            </a:r>
            <a:r>
              <a:rPr lang="en-US" sz="1600" dirty="0"/>
              <a:t> (H0);</a:t>
            </a:r>
          </a:p>
          <a:p>
            <a:pPr lvl="1"/>
            <a:r>
              <a:rPr lang="en-US" sz="1600" dirty="0" err="1"/>
              <a:t>kui</a:t>
            </a:r>
            <a:r>
              <a:rPr lang="en-US" sz="1600" dirty="0"/>
              <a:t> </a:t>
            </a:r>
            <a:r>
              <a:rPr lang="en-US" sz="1600" dirty="0" err="1"/>
              <a:t>vähemalt</a:t>
            </a:r>
            <a:r>
              <a:rPr lang="en-US" sz="1600" dirty="0"/>
              <a:t> </a:t>
            </a:r>
            <a:r>
              <a:rPr lang="en-US" sz="1600" dirty="0" err="1"/>
              <a:t>ühe</a:t>
            </a:r>
            <a:r>
              <a:rPr lang="en-US" sz="1600" dirty="0"/>
              <a:t> </a:t>
            </a:r>
            <a:r>
              <a:rPr lang="en-US" sz="1600" dirty="0" err="1"/>
              <a:t>kogumi</a:t>
            </a:r>
            <a:r>
              <a:rPr lang="en-US" sz="1600" dirty="0"/>
              <a:t> </a:t>
            </a:r>
            <a:r>
              <a:rPr lang="en-US" sz="1600" dirty="0" err="1"/>
              <a:t>astakute</a:t>
            </a:r>
            <a:r>
              <a:rPr lang="en-US" sz="1600" dirty="0"/>
              <a:t> </a:t>
            </a:r>
            <a:r>
              <a:rPr lang="en-US" sz="1600" dirty="0" err="1"/>
              <a:t>keskmine</a:t>
            </a:r>
            <a:r>
              <a:rPr lang="en-US" sz="1600" dirty="0"/>
              <a:t> </a:t>
            </a:r>
            <a:r>
              <a:rPr lang="en-US" sz="1600" dirty="0" err="1"/>
              <a:t>erineb</a:t>
            </a:r>
            <a:r>
              <a:rPr lang="en-US" sz="1600" dirty="0"/>
              <a:t>, </a:t>
            </a:r>
            <a:r>
              <a:rPr lang="en-US" sz="1600" dirty="0" err="1"/>
              <a:t>ei</a:t>
            </a:r>
            <a:r>
              <a:rPr lang="en-US" sz="1600" dirty="0"/>
              <a:t> </a:t>
            </a:r>
            <a:r>
              <a:rPr lang="en-US" sz="1600" dirty="0" err="1"/>
              <a:t>saa</a:t>
            </a:r>
            <a:r>
              <a:rPr lang="en-US" sz="1600" dirty="0"/>
              <a:t> </a:t>
            </a:r>
            <a:r>
              <a:rPr lang="en-US" sz="1600" dirty="0" err="1"/>
              <a:t>jääda</a:t>
            </a:r>
            <a:r>
              <a:rPr lang="en-US" sz="1600" dirty="0"/>
              <a:t> H0 </a:t>
            </a:r>
            <a:r>
              <a:rPr lang="en-US" sz="1600" dirty="0" err="1"/>
              <a:t>juurde</a:t>
            </a:r>
            <a:endParaRPr lang="en-US" sz="1600" dirty="0"/>
          </a:p>
          <a:p>
            <a:pPr lvl="1"/>
            <a:endParaRPr lang="et-EE" sz="1600" dirty="0"/>
          </a:p>
        </p:txBody>
      </p:sp>
    </p:spTree>
    <p:extLst>
      <p:ext uri="{BB962C8B-B14F-4D97-AF65-F5344CB8AC3E}">
        <p14:creationId xmlns:p14="http://schemas.microsoft.com/office/powerpoint/2010/main" val="159808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Kruskali-Wallise</a:t>
            </a:r>
            <a:r>
              <a:rPr lang="et-EE" dirty="0"/>
              <a:t> test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953547"/>
              </a:xfrm>
            </p:spPr>
            <p:txBody>
              <a:bodyPr>
                <a:norm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sz="2000" dirty="0" err="1"/>
                  <a:t>Kruskali-Wallise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teststatistiku</a:t>
                </a:r>
                <a:r>
                  <a:rPr lang="en-US" sz="2000" dirty="0"/>
                  <a:t> </a:t>
                </a:r>
                <a:r>
                  <a:rPr lang="en-US" sz="2000" i="1" dirty="0"/>
                  <a:t>H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arvutamisel</a:t>
                </a:r>
                <a:r>
                  <a:rPr lang="en-US" sz="2000" dirty="0"/>
                  <a:t> </a:t>
                </a:r>
                <a:r>
                  <a:rPr lang="en-US" sz="2000" dirty="0" err="1"/>
                  <a:t>oluline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astakute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keskmiste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dispersioon</a:t>
                </a:r>
                <a:r>
                  <a:rPr lang="en-US" sz="2000" dirty="0"/>
                  <a:t>:</a:t>
                </a:r>
              </a:p>
              <a:p>
                <a:pPr marL="0" indent="0">
                  <a:spcAft>
                    <a:spcPts val="12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+1)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acc>
                                <m:accPr>
                                  <m:chr m:val="̅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acc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dirty="0"/>
              </a:p>
              <a:p>
                <a:pPr marL="3941763" lvl="1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</m:acc>
                  </m:oMath>
                </a14:m>
                <a:r>
                  <a:rPr lang="en-US" sz="1800" dirty="0"/>
                  <a:t> - </a:t>
                </a:r>
                <a:r>
                  <a:rPr lang="en-US" sz="1800" dirty="0" err="1"/>
                  <a:t>üldkeskmine</a:t>
                </a:r>
                <a:r>
                  <a:rPr lang="en-US" sz="1800" dirty="0"/>
                  <a:t> </a:t>
                </a:r>
                <a:r>
                  <a:rPr lang="en-US" sz="1800" dirty="0" err="1"/>
                  <a:t>astak</a:t>
                </a:r>
                <a:endParaRPr lang="en-US" sz="1800" dirty="0"/>
              </a:p>
              <a:p>
                <a:pPr marL="3941763"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- </a:t>
                </a:r>
                <a:r>
                  <a:rPr lang="en-US" sz="1800" dirty="0" err="1"/>
                  <a:t>kogumi</a:t>
                </a:r>
                <a:r>
                  <a:rPr lang="en-US" sz="1800" dirty="0"/>
                  <a:t> </a:t>
                </a:r>
                <a:r>
                  <a:rPr lang="en-US" sz="1800" i="1" dirty="0" err="1">
                    <a:latin typeface="Cambria" panose="02040503050406030204" pitchFamily="18" charset="0"/>
                    <a:ea typeface="Cambria" panose="02040503050406030204" pitchFamily="18" charset="0"/>
                  </a:rPr>
                  <a:t>i</a:t>
                </a:r>
                <a:r>
                  <a:rPr lang="en-US" sz="1800" dirty="0"/>
                  <a:t> </a:t>
                </a:r>
                <a:r>
                  <a:rPr lang="en-US" sz="1800" dirty="0" err="1"/>
                  <a:t>astak</a:t>
                </a:r>
                <a:r>
                  <a:rPr lang="et-EE" sz="1800" dirty="0"/>
                  <a:t>ute keskmine</a:t>
                </a:r>
                <a:endParaRPr lang="en-US" sz="1800" dirty="0"/>
              </a:p>
              <a:p>
                <a:pPr marL="3941763"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- </a:t>
                </a:r>
                <a:r>
                  <a:rPr lang="en-US" sz="1800" dirty="0" err="1"/>
                  <a:t>kogumi</a:t>
                </a:r>
                <a:r>
                  <a:rPr lang="en-US" sz="1800" dirty="0"/>
                  <a:t> </a:t>
                </a:r>
                <a:r>
                  <a:rPr lang="en-US" sz="1800" i="1" dirty="0" err="1">
                    <a:latin typeface="Cambria" panose="02040503050406030204" pitchFamily="18" charset="0"/>
                    <a:ea typeface="Cambria" panose="02040503050406030204" pitchFamily="18" charset="0"/>
                  </a:rPr>
                  <a:t>i</a:t>
                </a:r>
                <a:r>
                  <a:rPr lang="en-US" sz="1800" dirty="0"/>
                  <a:t> </a:t>
                </a:r>
                <a:r>
                  <a:rPr lang="en-US" sz="1800" dirty="0" err="1"/>
                  <a:t>indiviidide</a:t>
                </a:r>
                <a:r>
                  <a:rPr lang="en-US" sz="1800" dirty="0"/>
                  <a:t> </a:t>
                </a:r>
                <a:r>
                  <a:rPr lang="en-US" sz="1800" dirty="0" err="1"/>
                  <a:t>arv</a:t>
                </a:r>
                <a:endParaRPr lang="en-US" sz="1800" dirty="0"/>
              </a:p>
              <a:p>
                <a:pPr marL="3941763" lvl="1"/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1800" dirty="0"/>
                  <a:t> – </a:t>
                </a:r>
                <a:r>
                  <a:rPr lang="en-US" sz="1800" dirty="0" err="1"/>
                  <a:t>kogumite</a:t>
                </a:r>
                <a:r>
                  <a:rPr lang="en-US" sz="1800" dirty="0"/>
                  <a:t> </a:t>
                </a:r>
                <a:r>
                  <a:rPr lang="en-US" sz="1800" dirty="0" err="1"/>
                  <a:t>arv</a:t>
                </a:r>
                <a:endParaRPr lang="et-EE" sz="1800" dirty="0"/>
              </a:p>
              <a:p>
                <a:pPr marL="3941763"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– </a:t>
                </a:r>
                <a:r>
                  <a:rPr lang="en-US" dirty="0" err="1"/>
                  <a:t>indiviidide</a:t>
                </a:r>
                <a:r>
                  <a:rPr lang="en-US" dirty="0"/>
                  <a:t> </a:t>
                </a:r>
                <a:r>
                  <a:rPr lang="en-US" dirty="0" err="1"/>
                  <a:t>üldarv</a:t>
                </a:r>
                <a:endParaRPr lang="en-US" dirty="0"/>
              </a:p>
              <a:p>
                <a:r>
                  <a:rPr lang="et-EE" dirty="0"/>
                  <a:t>Oluline on astakute keskmiste dispersioon – kogumite keskmiste astakute hajuvus astakute </a:t>
                </a:r>
                <a:r>
                  <a:rPr lang="et-EE" dirty="0" err="1"/>
                  <a:t>üldkeskmise</a:t>
                </a:r>
                <a:r>
                  <a:rPr lang="et-EE" dirty="0"/>
                  <a:t> astaku ümber</a:t>
                </a:r>
              </a:p>
              <a:p>
                <a:r>
                  <a:rPr lang="et-EE" dirty="0"/>
                  <a:t>Nimetatakse ka </a:t>
                </a:r>
                <a:r>
                  <a:rPr lang="et-EE" dirty="0" err="1"/>
                  <a:t>mitteparameetriliseks</a:t>
                </a:r>
                <a:r>
                  <a:rPr lang="et-EE" dirty="0"/>
                  <a:t> dispersioonanalüüsiks</a:t>
                </a:r>
              </a:p>
              <a:p>
                <a:pPr lvl="1"/>
                <a:r>
                  <a:rPr lang="et-EE" dirty="0"/>
                  <a:t>Dispersioonanalüüsi ehk parameetrilist dispersioonanalüüsi õpime edaspidi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953547"/>
              </a:xfrm>
              <a:blipFill>
                <a:blip r:embed="rId2"/>
                <a:stretch>
                  <a:fillRect l="-522" t="-1230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4463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Kruskali-Wallise</a:t>
            </a:r>
            <a:r>
              <a:rPr lang="et-EE" dirty="0"/>
              <a:t>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83621" cy="4953547"/>
          </a:xfrm>
        </p:spPr>
        <p:txBody>
          <a:bodyPr>
            <a:normAutofit/>
          </a:bodyPr>
          <a:lstStyle/>
          <a:p>
            <a:r>
              <a:rPr lang="en-US" sz="2000" dirty="0" err="1"/>
              <a:t>Teststatistik</a:t>
            </a:r>
            <a:r>
              <a:rPr lang="en-US" sz="2000" dirty="0"/>
              <a:t> </a:t>
            </a:r>
            <a:r>
              <a:rPr lang="en-US" sz="2000" dirty="0" err="1"/>
              <a:t>jaotub</a:t>
            </a:r>
            <a:r>
              <a:rPr lang="en-US" sz="2000" dirty="0"/>
              <a:t> </a:t>
            </a:r>
            <a:r>
              <a:rPr lang="el-GR" sz="2000" i="1" dirty="0"/>
              <a:t>χ</a:t>
            </a:r>
            <a:r>
              <a:rPr lang="en-US" sz="2000" baseline="30000" dirty="0"/>
              <a:t>2</a:t>
            </a:r>
            <a:r>
              <a:rPr lang="en-US" sz="2000" dirty="0"/>
              <a:t>-jaotuse </a:t>
            </a:r>
            <a:r>
              <a:rPr lang="en-US" sz="2000" dirty="0" err="1"/>
              <a:t>järgi</a:t>
            </a:r>
            <a:r>
              <a:rPr lang="en-US" sz="2000" dirty="0"/>
              <a:t> (</a:t>
            </a:r>
            <a:r>
              <a:rPr lang="en-US" sz="2000" dirty="0" err="1"/>
              <a:t>vabadusastmete</a:t>
            </a:r>
            <a:r>
              <a:rPr lang="en-US" sz="2000" dirty="0"/>
              <a:t> </a:t>
            </a:r>
            <a:r>
              <a:rPr lang="en-US" sz="2000" dirty="0" err="1"/>
              <a:t>arvuga</a:t>
            </a:r>
            <a:r>
              <a:rPr lang="en-US" sz="2000" dirty="0"/>
              <a:t> </a:t>
            </a:r>
            <a:r>
              <a:rPr lang="en-US" sz="2000" i="1" dirty="0">
                <a:latin typeface="Cambria" panose="02040503050406030204" pitchFamily="18" charset="0"/>
                <a:ea typeface="Cambria" panose="02040503050406030204" pitchFamily="18" charset="0"/>
              </a:rPr>
              <a:t>k</a:t>
            </a: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-1</a:t>
            </a:r>
            <a:r>
              <a:rPr lang="en-US" sz="2000" dirty="0"/>
              <a:t>), </a:t>
            </a:r>
            <a:r>
              <a:rPr lang="en-US" sz="2000" dirty="0" err="1"/>
              <a:t>kui</a:t>
            </a:r>
            <a:r>
              <a:rPr lang="en-US" sz="2000" dirty="0"/>
              <a:t> </a:t>
            </a:r>
            <a:r>
              <a:rPr lang="en-US" sz="2000" dirty="0" err="1"/>
              <a:t>indiviidide</a:t>
            </a:r>
            <a:r>
              <a:rPr lang="en-US" sz="2000" dirty="0"/>
              <a:t> </a:t>
            </a:r>
            <a:r>
              <a:rPr lang="en-US" sz="2000" dirty="0" err="1"/>
              <a:t>üldarv</a:t>
            </a:r>
            <a:r>
              <a:rPr lang="en-US" sz="2000" dirty="0"/>
              <a:t> </a:t>
            </a:r>
            <a:r>
              <a:rPr lang="en-US" sz="2000" dirty="0" err="1"/>
              <a:t>ei</a:t>
            </a:r>
            <a:r>
              <a:rPr lang="en-US" sz="2000" dirty="0"/>
              <a:t> ole </a:t>
            </a:r>
            <a:r>
              <a:rPr lang="en-US" sz="2000" dirty="0" err="1"/>
              <a:t>väga</a:t>
            </a:r>
            <a:r>
              <a:rPr lang="en-US" sz="2000" dirty="0"/>
              <a:t> </a:t>
            </a:r>
            <a:r>
              <a:rPr lang="en-US" sz="2000" dirty="0" err="1"/>
              <a:t>väike</a:t>
            </a:r>
            <a:r>
              <a:rPr lang="et-EE" sz="2000" dirty="0"/>
              <a:t> (</a:t>
            </a:r>
            <a:r>
              <a:rPr lang="et-EE" sz="2000" i="1" dirty="0">
                <a:latin typeface="Cambria" panose="02040503050406030204" pitchFamily="18" charset="0"/>
                <a:ea typeface="Cambria" panose="02040503050406030204" pitchFamily="18" charset="0"/>
              </a:rPr>
              <a:t>n</a:t>
            </a:r>
            <a:r>
              <a:rPr lang="et-EE" sz="2000" dirty="0"/>
              <a:t> ≥ 5, McDonald 2014)</a:t>
            </a:r>
            <a:endParaRPr lang="en-US" sz="2000" dirty="0"/>
          </a:p>
          <a:p>
            <a:r>
              <a:rPr lang="en-US" sz="2000" dirty="0" err="1"/>
              <a:t>Teststatistiku</a:t>
            </a:r>
            <a:r>
              <a:rPr lang="en-US" sz="2000" dirty="0"/>
              <a:t> </a:t>
            </a:r>
            <a:r>
              <a:rPr lang="en-US" sz="2000" i="1" dirty="0"/>
              <a:t>H</a:t>
            </a:r>
            <a:r>
              <a:rPr lang="en-US" sz="2000" dirty="0"/>
              <a:t> </a:t>
            </a:r>
            <a:r>
              <a:rPr lang="en-US" sz="2000" dirty="0" err="1"/>
              <a:t>ebakõla</a:t>
            </a:r>
            <a:r>
              <a:rPr lang="en-US" sz="2000" dirty="0"/>
              <a:t> </a:t>
            </a:r>
            <a:r>
              <a:rPr lang="el-GR" sz="2000" i="1" dirty="0"/>
              <a:t>χ</a:t>
            </a:r>
            <a:r>
              <a:rPr lang="en-US" sz="2000" baseline="30000" dirty="0"/>
              <a:t>2</a:t>
            </a:r>
            <a:r>
              <a:rPr lang="en-US" sz="2000" dirty="0"/>
              <a:t>-jaotusega </a:t>
            </a:r>
            <a:r>
              <a:rPr lang="en-US" sz="2000" dirty="0" err="1"/>
              <a:t>viitab</a:t>
            </a:r>
            <a:r>
              <a:rPr lang="en-US" sz="2000" dirty="0"/>
              <a:t> </a:t>
            </a:r>
            <a:r>
              <a:rPr lang="en-US" sz="2000" dirty="0" err="1"/>
              <a:t>alternatiivhüpoteesi</a:t>
            </a:r>
            <a:r>
              <a:rPr lang="en-US" sz="2000" dirty="0"/>
              <a:t> </a:t>
            </a:r>
            <a:r>
              <a:rPr lang="en-US" sz="2000" dirty="0" err="1"/>
              <a:t>tõepärasusele</a:t>
            </a:r>
            <a:r>
              <a:rPr lang="en-US" sz="2000" dirty="0"/>
              <a:t>, </a:t>
            </a:r>
            <a:r>
              <a:rPr lang="en-US" sz="2000" dirty="0" err="1"/>
              <a:t>st</a:t>
            </a:r>
            <a:endParaRPr lang="en-US" sz="2000" dirty="0"/>
          </a:p>
          <a:p>
            <a:pPr lvl="1"/>
            <a:r>
              <a:rPr lang="en-US" dirty="0" err="1"/>
              <a:t>vähemalt</a:t>
            </a:r>
            <a:r>
              <a:rPr lang="en-US" dirty="0"/>
              <a:t> </a:t>
            </a:r>
            <a:r>
              <a:rPr lang="en-US" dirty="0" err="1"/>
              <a:t>üks</a:t>
            </a:r>
            <a:r>
              <a:rPr lang="en-US" dirty="0"/>
              <a:t> </a:t>
            </a:r>
            <a:r>
              <a:rPr lang="en-US" dirty="0" err="1"/>
              <a:t>kogum</a:t>
            </a:r>
            <a:r>
              <a:rPr lang="en-US" dirty="0"/>
              <a:t> on </a:t>
            </a:r>
            <a:r>
              <a:rPr lang="en-US" dirty="0" err="1"/>
              <a:t>teistest</a:t>
            </a:r>
            <a:r>
              <a:rPr lang="en-US" dirty="0"/>
              <a:t> </a:t>
            </a:r>
            <a:r>
              <a:rPr lang="en-US" dirty="0" err="1"/>
              <a:t>erinev</a:t>
            </a:r>
            <a:endParaRPr lang="en-US" dirty="0"/>
          </a:p>
          <a:p>
            <a:r>
              <a:rPr lang="en-US" sz="2000" dirty="0" err="1"/>
              <a:t>Milline</a:t>
            </a:r>
            <a:r>
              <a:rPr lang="et-EE" sz="2000" dirty="0"/>
              <a:t> kogum</a:t>
            </a:r>
            <a:r>
              <a:rPr lang="en-US" sz="2000" dirty="0"/>
              <a:t>, </a:t>
            </a:r>
            <a:r>
              <a:rPr lang="en-US" sz="2000" dirty="0" err="1"/>
              <a:t>seda</a:t>
            </a:r>
            <a:r>
              <a:rPr lang="en-US" sz="2000" dirty="0"/>
              <a:t> Kruskal</a:t>
            </a:r>
            <a:r>
              <a:rPr lang="et-EE" sz="2000" dirty="0"/>
              <a:t>i</a:t>
            </a:r>
            <a:r>
              <a:rPr lang="en-US" sz="2000" dirty="0"/>
              <a:t>-</a:t>
            </a:r>
            <a:r>
              <a:rPr lang="en-US" sz="2000" dirty="0" err="1"/>
              <a:t>Wallise</a:t>
            </a:r>
            <a:r>
              <a:rPr lang="en-US" sz="2000" dirty="0"/>
              <a:t> test </a:t>
            </a:r>
            <a:r>
              <a:rPr lang="en-US" sz="2000" dirty="0" err="1"/>
              <a:t>ei</a:t>
            </a:r>
            <a:r>
              <a:rPr lang="en-US" sz="2000" dirty="0"/>
              <a:t> </a:t>
            </a:r>
            <a:r>
              <a:rPr lang="en-US" sz="2000" dirty="0" err="1"/>
              <a:t>ütle</a:t>
            </a:r>
            <a:r>
              <a:rPr lang="en-US" sz="2000" dirty="0"/>
              <a:t>, </a:t>
            </a:r>
            <a:r>
              <a:rPr lang="en-US" sz="2000" dirty="0" err="1"/>
              <a:t>tuleb</a:t>
            </a:r>
            <a:r>
              <a:rPr lang="en-US" sz="2000" dirty="0"/>
              <a:t> </a:t>
            </a:r>
            <a:r>
              <a:rPr lang="en-US" sz="2000" dirty="0" err="1"/>
              <a:t>jaotusi</a:t>
            </a:r>
            <a:r>
              <a:rPr lang="en-US" sz="2000" dirty="0"/>
              <a:t> </a:t>
            </a:r>
            <a:r>
              <a:rPr lang="en-US" sz="2000" dirty="0" err="1"/>
              <a:t>kogumites</a:t>
            </a:r>
            <a:r>
              <a:rPr lang="en-US" sz="2000" dirty="0"/>
              <a:t> </a:t>
            </a:r>
            <a:r>
              <a:rPr lang="en-US" sz="2000" dirty="0" err="1"/>
              <a:t>lähemalt</a:t>
            </a:r>
            <a:r>
              <a:rPr lang="en-US" sz="2000" dirty="0"/>
              <a:t> </a:t>
            </a:r>
            <a:r>
              <a:rPr lang="en-US" sz="2000" dirty="0" err="1"/>
              <a:t>uurida</a:t>
            </a:r>
            <a:r>
              <a:rPr lang="en-US" sz="2000" dirty="0"/>
              <a:t> </a:t>
            </a:r>
            <a:r>
              <a:rPr lang="en-US" sz="2000" dirty="0" err="1"/>
              <a:t>või</a:t>
            </a:r>
            <a:r>
              <a:rPr lang="en-US" sz="2000" dirty="0"/>
              <a:t> </a:t>
            </a:r>
            <a:r>
              <a:rPr lang="en-US" sz="2000" dirty="0" err="1"/>
              <a:t>teha</a:t>
            </a:r>
            <a:r>
              <a:rPr lang="en-US" sz="2000" dirty="0"/>
              <a:t> </a:t>
            </a:r>
            <a:r>
              <a:rPr lang="en-US" sz="2000" dirty="0" err="1"/>
              <a:t>lisateste</a:t>
            </a:r>
            <a:endParaRPr lang="et-EE" sz="2000" dirty="0"/>
          </a:p>
        </p:txBody>
      </p:sp>
      <p:pic>
        <p:nvPicPr>
          <p:cNvPr id="7" name="Picture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39D0BEF-DD84-4DD4-AAA6-86D4FD01F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" b="273"/>
          <a:stretch/>
        </p:blipFill>
        <p:spPr>
          <a:xfrm>
            <a:off x="6712554" y="1773571"/>
            <a:ext cx="4641245" cy="348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211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093F-E242-460A-8B46-836FE45FB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Kruskali-Wallise</a:t>
            </a:r>
            <a:r>
              <a:rPr lang="en-US" dirty="0"/>
              <a:t> test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0D136-417E-4339-ABC0-417EFA528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Näiteülesanded</a:t>
            </a:r>
            <a:r>
              <a:rPr lang="en-US" dirty="0"/>
              <a:t> R-s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3608788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DAEF9-E42A-4BA9-A1A3-2D23E82E9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P</a:t>
            </a:r>
            <a:r>
              <a:rPr lang="en-US" dirty="0" err="1"/>
              <a:t>arameetrilised</a:t>
            </a:r>
            <a:r>
              <a:rPr lang="en-US" dirty="0"/>
              <a:t> </a:t>
            </a:r>
            <a:r>
              <a:rPr lang="en-US" dirty="0" err="1"/>
              <a:t>testid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39E78-9282-47AC-B7AA-FBC9AB6C1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19792" cy="4351338"/>
          </a:xfrm>
        </p:spPr>
        <p:txBody>
          <a:bodyPr/>
          <a:lstStyle/>
          <a:p>
            <a:r>
              <a:rPr lang="et-EE" dirty="0"/>
              <a:t>Kõigepealt: mida kujutavad endast </a:t>
            </a:r>
            <a:r>
              <a:rPr lang="et-EE" dirty="0" err="1"/>
              <a:t>parameetrilised</a:t>
            </a:r>
            <a:r>
              <a:rPr lang="et-EE" dirty="0"/>
              <a:t> analüüsimeetodid?</a:t>
            </a:r>
          </a:p>
          <a:p>
            <a:pPr lvl="1"/>
            <a:r>
              <a:rPr lang="et-EE" dirty="0"/>
              <a:t>Eeldavad, et tunnused, mida uurime, vastavad teatud eeldustele tunnuste jaotuse osas</a:t>
            </a:r>
          </a:p>
          <a:p>
            <a:pPr lvl="1"/>
            <a:r>
              <a:rPr lang="et-EE" dirty="0"/>
              <a:t>Nt tunnuste jaotused vastavad mingile tüüpjaotusele, nt normaaljaotusele</a:t>
            </a:r>
          </a:p>
          <a:p>
            <a:pPr lvl="2"/>
            <a:r>
              <a:rPr lang="et-EE" dirty="0"/>
              <a:t>St, et tunnuse jaotuse saab ära kirjeldada kahe parameetriga: keskmine ja standardhälve</a:t>
            </a:r>
          </a:p>
          <a:p>
            <a:r>
              <a:rPr lang="et-EE" dirty="0"/>
              <a:t>Milliseid </a:t>
            </a:r>
            <a:r>
              <a:rPr lang="et-EE" dirty="0" err="1"/>
              <a:t>parameetrilisi</a:t>
            </a:r>
            <a:r>
              <a:rPr lang="et-EE" dirty="0"/>
              <a:t> teste oleme varem õppinud?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C333B8B-D645-40F6-93BD-A13841B919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6373591"/>
              </p:ext>
            </p:extLst>
          </p:nvPr>
        </p:nvGraphicFramePr>
        <p:xfrm>
          <a:off x="1172934" y="3601616"/>
          <a:ext cx="7924411" cy="30057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17604">
                  <a:extLst>
                    <a:ext uri="{9D8B030D-6E8A-4147-A177-3AD203B41FA5}">
                      <a16:colId xmlns:a16="http://schemas.microsoft.com/office/drawing/2014/main" val="4169007659"/>
                    </a:ext>
                  </a:extLst>
                </a:gridCol>
                <a:gridCol w="2010140">
                  <a:extLst>
                    <a:ext uri="{9D8B030D-6E8A-4147-A177-3AD203B41FA5}">
                      <a16:colId xmlns:a16="http://schemas.microsoft.com/office/drawing/2014/main" val="781457039"/>
                    </a:ext>
                  </a:extLst>
                </a:gridCol>
                <a:gridCol w="2461064">
                  <a:extLst>
                    <a:ext uri="{9D8B030D-6E8A-4147-A177-3AD203B41FA5}">
                      <a16:colId xmlns:a16="http://schemas.microsoft.com/office/drawing/2014/main" val="3605494092"/>
                    </a:ext>
                  </a:extLst>
                </a:gridCol>
                <a:gridCol w="2235603">
                  <a:extLst>
                    <a:ext uri="{9D8B030D-6E8A-4147-A177-3AD203B41FA5}">
                      <a16:colId xmlns:a16="http://schemas.microsoft.com/office/drawing/2014/main" val="2182310806"/>
                    </a:ext>
                  </a:extLst>
                </a:gridCol>
              </a:tblGrid>
              <a:tr h="659149">
                <a:tc>
                  <a:txBody>
                    <a:bodyPr/>
                    <a:lstStyle/>
                    <a:p>
                      <a:pPr algn="ctr" fontAlgn="ctr"/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Mitut kogumit võrdleme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t-E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716112"/>
                  </a:ext>
                </a:extLst>
              </a:tr>
              <a:tr h="573459">
                <a:tc>
                  <a:txBody>
                    <a:bodyPr/>
                    <a:lstStyle/>
                    <a:p>
                      <a:pPr algn="ctr" fontAlgn="ctr"/>
                      <a:endParaRPr lang="et-E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kahte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rohkem kui kahte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2700871"/>
                  </a:ext>
                </a:extLst>
              </a:tr>
              <a:tr h="63717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Kogumid on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sõltumatud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sõltumatute kogumite </a:t>
                      </a:r>
                    </a:p>
                    <a:p>
                      <a:pPr algn="ctr" fontAlgn="ctr"/>
                      <a:r>
                        <a:rPr lang="et-EE" sz="1600" u="none" strike="noStrike" dirty="0" err="1">
                          <a:effectLst/>
                        </a:rPr>
                        <a:t>t-test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>
                          <a:effectLst/>
                        </a:rPr>
                        <a:t>dispersioonanalüüs</a:t>
                      </a:r>
                      <a:endParaRPr lang="et-E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21500834"/>
                  </a:ext>
                </a:extLst>
              </a:tr>
              <a:tr h="1135933">
                <a:tc vMerge="1">
                  <a:txBody>
                    <a:bodyPr/>
                    <a:lstStyle/>
                    <a:p>
                      <a:endParaRPr lang="et-E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paariskogumid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>
                          <a:effectLst/>
                        </a:rPr>
                        <a:t>paariskogumite t-test</a:t>
                      </a:r>
                      <a:endParaRPr lang="et-E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kordusmõõtmiste dispersioonanalüüs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6828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677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592D-CA43-40BE-A236-21AB33DA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Mitmene võrdlus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40BB3-289F-467E-8C72-7EA4498B5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t-EE" dirty="0" err="1"/>
              <a:t>Kruskali</a:t>
            </a:r>
            <a:r>
              <a:rPr lang="et-EE" dirty="0"/>
              <a:t>-Wallise testi põhjal saame teada, kas vähemalt ühes kogumis on järjestustunnuse jaotus erinev</a:t>
            </a:r>
          </a:p>
          <a:p>
            <a:r>
              <a:rPr lang="et-EE" dirty="0"/>
              <a:t>Ei saa teada, </a:t>
            </a:r>
            <a:r>
              <a:rPr lang="et-EE" dirty="0" err="1"/>
              <a:t>millis</a:t>
            </a:r>
            <a:r>
              <a:rPr lang="et-EE" dirty="0"/>
              <a:t>(t)es või isegi seda, mitu kogumit erineb teistest </a:t>
            </a:r>
          </a:p>
          <a:p>
            <a:r>
              <a:rPr lang="et-EE" dirty="0"/>
              <a:t>Võimalik uurida kogumite paare eraldi (nn </a:t>
            </a:r>
            <a:r>
              <a:rPr lang="et-EE" i="1" dirty="0"/>
              <a:t>post-</a:t>
            </a:r>
            <a:r>
              <a:rPr lang="et-EE" i="1" dirty="0" err="1"/>
              <a:t>hoc</a:t>
            </a:r>
            <a:r>
              <a:rPr lang="et-EE" i="1" dirty="0"/>
              <a:t> </a:t>
            </a:r>
            <a:r>
              <a:rPr lang="et-EE" dirty="0"/>
              <a:t>testidega)</a:t>
            </a:r>
          </a:p>
          <a:p>
            <a:r>
              <a:rPr lang="et-EE" dirty="0"/>
              <a:t>Võimalik kasutada kahe grupi võrdlemiseks nt Manni-</a:t>
            </a:r>
            <a:r>
              <a:rPr lang="et-EE" dirty="0" err="1"/>
              <a:t>Whitney</a:t>
            </a:r>
            <a:r>
              <a:rPr lang="et-EE" dirty="0"/>
              <a:t> </a:t>
            </a:r>
            <a:r>
              <a:rPr lang="et-EE" i="1" dirty="0" err="1"/>
              <a:t>U</a:t>
            </a:r>
            <a:r>
              <a:rPr lang="et-EE" dirty="0" err="1"/>
              <a:t>-testi</a:t>
            </a:r>
            <a:r>
              <a:rPr lang="et-EE" dirty="0"/>
              <a:t>, </a:t>
            </a:r>
            <a:r>
              <a:rPr lang="et-EE" dirty="0" err="1"/>
              <a:t>Kruskal</a:t>
            </a:r>
            <a:r>
              <a:rPr lang="et-EE" dirty="0"/>
              <a:t>-Wallise testi </a:t>
            </a:r>
          </a:p>
          <a:p>
            <a:pPr lvl="1"/>
            <a:r>
              <a:rPr lang="et-EE" dirty="0"/>
              <a:t>Annavad erinevad teststatistikud, aga sama olulisuse tõenäosuse</a:t>
            </a:r>
          </a:p>
        </p:txBody>
      </p:sp>
    </p:spTree>
    <p:extLst>
      <p:ext uri="{BB962C8B-B14F-4D97-AF65-F5344CB8AC3E}">
        <p14:creationId xmlns:p14="http://schemas.microsoft.com/office/powerpoint/2010/main" val="7249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592D-CA43-40BE-A236-21AB33DA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Mitmene võrdlus: </a:t>
            </a:r>
            <a:r>
              <a:rPr lang="et-EE" dirty="0" err="1"/>
              <a:t>Bonferroni</a:t>
            </a:r>
            <a:r>
              <a:rPr lang="et-EE" dirty="0"/>
              <a:t> efekt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40BB3-289F-467E-8C72-7EA4498B5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t-EE" sz="1800" dirty="0"/>
              <a:t>Probleem mitmesel võrdlusel: </a:t>
            </a:r>
          </a:p>
          <a:p>
            <a:pPr lvl="1"/>
            <a:r>
              <a:rPr lang="et-EE" sz="1600" dirty="0"/>
              <a:t>ühel ja samal statistilisel kogumil tehakse mitu statistilist järeldust korraga</a:t>
            </a:r>
          </a:p>
          <a:p>
            <a:pPr lvl="1"/>
            <a:r>
              <a:rPr lang="et-EE" sz="1600" dirty="0"/>
              <a:t>kogujärelduse statistiline usaldusväärsus ei pruugi olla sama, mis on üksikjäreldusel,</a:t>
            </a:r>
          </a:p>
          <a:p>
            <a:pPr lvl="1"/>
            <a:r>
              <a:rPr lang="et-EE" sz="1600" dirty="0"/>
              <a:t>vaid võib olla madalam statistiliste vigade kuhjumise tõttu (Tiit ja </a:t>
            </a:r>
            <a:r>
              <a:rPr lang="et-EE" sz="1600" dirty="0" err="1"/>
              <a:t>Tooding</a:t>
            </a:r>
            <a:r>
              <a:rPr lang="et-EE" sz="1600" dirty="0"/>
              <a:t> 2018)</a:t>
            </a:r>
          </a:p>
          <a:p>
            <a:r>
              <a:rPr lang="et-EE" sz="1800" dirty="0"/>
              <a:t>Viime läbi suure hulga teste =&gt; suureneb võimalus, et saame statistiliselt olulise  tulemuse pelgalt juhuse tõttu</a:t>
            </a:r>
          </a:p>
          <a:p>
            <a:r>
              <a:rPr lang="et-EE" sz="1800" dirty="0"/>
              <a:t>Näide: viime läbi ühe testi </a:t>
            </a:r>
          </a:p>
          <a:p>
            <a:pPr lvl="1"/>
            <a:r>
              <a:rPr lang="et-EE" sz="1600" dirty="0"/>
              <a:t>nt </a:t>
            </a:r>
            <a:r>
              <a:rPr lang="et-EE" sz="1600" dirty="0" err="1"/>
              <a:t>Kruskali</a:t>
            </a:r>
            <a:r>
              <a:rPr lang="et-EE" sz="1600" dirty="0"/>
              <a:t>-Wallise testi, kus võrdleme mitut gruppi korraga =&gt; kokku on üks võrdlus</a:t>
            </a:r>
          </a:p>
          <a:p>
            <a:pPr lvl="1"/>
            <a:r>
              <a:rPr lang="et-EE" sz="1600" dirty="0"/>
              <a:t>saame ühe teststatistiku ja nt </a:t>
            </a:r>
            <a:r>
              <a:rPr lang="et-EE" sz="1600" i="1" dirty="0"/>
              <a:t>p</a:t>
            </a:r>
            <a:r>
              <a:rPr lang="et-EE" sz="1600" dirty="0"/>
              <a:t> = 0,03</a:t>
            </a:r>
          </a:p>
          <a:p>
            <a:pPr lvl="1"/>
            <a:r>
              <a:rPr lang="et-EE" sz="1600" dirty="0"/>
              <a:t>tähendab, et kui populatsioonis gruppide vahel erinevust ei ole (kehtib H0), siis </a:t>
            </a:r>
          </a:p>
          <a:p>
            <a:pPr lvl="1"/>
            <a:r>
              <a:rPr lang="et-EE" sz="1600" dirty="0"/>
              <a:t>saadud teststatistiku väärtuse või sellest suurema väärtuse saaksime </a:t>
            </a:r>
            <a:r>
              <a:rPr lang="et-EE" sz="1600" dirty="0" err="1"/>
              <a:t>max</a:t>
            </a:r>
            <a:r>
              <a:rPr lang="et-EE" sz="1600" dirty="0"/>
              <a:t> 3% hüpoteetiliste valimite puhul;</a:t>
            </a:r>
          </a:p>
          <a:p>
            <a:pPr lvl="1"/>
            <a:r>
              <a:rPr lang="et-EE" sz="1600" dirty="0"/>
              <a:t>kui võrdleme gruppide paare ehk teeme mitu võrdlustesti (nt 5 gruppi =&gt; 10 testi, 7 gruppi =&gt; 21 testi),</a:t>
            </a:r>
          </a:p>
          <a:p>
            <a:pPr lvl="1"/>
            <a:r>
              <a:rPr lang="et-EE" sz="1600" dirty="0"/>
              <a:t>suureneb võimalus saada mitme testi seast vähemalt ühe testiga statistiliselt oluline tulemus, isegi kui kehtib H0</a:t>
            </a:r>
          </a:p>
          <a:p>
            <a:r>
              <a:rPr lang="et-EE" sz="1800" dirty="0"/>
              <a:t>Teststatistikud ise korrektsed, aga tuleb korrigeerida olulisuse tõenäosusi</a:t>
            </a:r>
          </a:p>
        </p:txBody>
      </p:sp>
    </p:spTree>
    <p:extLst>
      <p:ext uri="{BB962C8B-B14F-4D97-AF65-F5344CB8AC3E}">
        <p14:creationId xmlns:p14="http://schemas.microsoft.com/office/powerpoint/2010/main" val="160481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592D-CA43-40BE-A236-21AB33DA1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/>
              <a:t>Mitmene võrdlus: </a:t>
            </a:r>
            <a:r>
              <a:rPr lang="et-EE" dirty="0" err="1"/>
              <a:t>Bonferroni</a:t>
            </a:r>
            <a:r>
              <a:rPr lang="et-EE" dirty="0"/>
              <a:t> parandus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40BB3-289F-467E-8C72-7EA4498B5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59751" cy="4351338"/>
          </a:xfrm>
        </p:spPr>
        <p:txBody>
          <a:bodyPr>
            <a:normAutofit/>
          </a:bodyPr>
          <a:lstStyle/>
          <a:p>
            <a:r>
              <a:rPr lang="et-EE" sz="1800" dirty="0"/>
              <a:t>Olulisuse nivoo jagatakse või olulisuse tõenäosus korrutatakse võrdlustestide arvuga =&gt;</a:t>
            </a:r>
          </a:p>
          <a:p>
            <a:r>
              <a:rPr lang="et-EE" sz="1800" dirty="0"/>
              <a:t>mitme testi põhjal tehtavate järelduste statistiline usaldusväärsus kokku on võrreldav ühe testiga</a:t>
            </a:r>
          </a:p>
          <a:p>
            <a:r>
              <a:rPr lang="et-EE" sz="1800" dirty="0"/>
              <a:t>H1 on n-ö raskem kinnitada</a:t>
            </a:r>
          </a:p>
          <a:p>
            <a:r>
              <a:rPr lang="et-EE" sz="1800" dirty="0" err="1"/>
              <a:t>Bonferroni</a:t>
            </a:r>
            <a:r>
              <a:rPr lang="et-EE" sz="1800" dirty="0"/>
              <a:t> parandus on ülimalt konservatiivne</a:t>
            </a:r>
          </a:p>
          <a:p>
            <a:pPr lvl="1"/>
            <a:r>
              <a:rPr lang="et-EE" sz="1600" dirty="0"/>
              <a:t>olulisuse nivoo muutub liiga rangeks / olulisuse tõenäosus väheneb liiga palju =&gt; </a:t>
            </a:r>
          </a:p>
          <a:p>
            <a:pPr lvl="1"/>
            <a:r>
              <a:rPr lang="et-EE" sz="1600" dirty="0"/>
              <a:t>esimest liiki vea võimalus (et väidame erinevuse esinemist, kui seda tegelikult populatsioonis ei eksisteeri) väheneb, </a:t>
            </a:r>
          </a:p>
          <a:p>
            <a:pPr lvl="1"/>
            <a:r>
              <a:rPr lang="et-EE" sz="1600" dirty="0"/>
              <a:t>aga märkimisväärselt suureneb teist liiki vea võimalus (et me ei tuvasta erinevust, mis populatsioonis tegelikult eksisteerib)</a:t>
            </a:r>
          </a:p>
          <a:p>
            <a:pPr lvl="1"/>
            <a:r>
              <a:rPr lang="et-EE" sz="1600" dirty="0" err="1"/>
              <a:t>Bonferroni</a:t>
            </a:r>
            <a:r>
              <a:rPr lang="et-EE" sz="1600" dirty="0"/>
              <a:t> parandus ei ole hea, kui võrdlusteste on palju</a:t>
            </a:r>
          </a:p>
          <a:p>
            <a:r>
              <a:rPr lang="et-EE" sz="1800" dirty="0"/>
              <a:t>Nt Holmi ehk Holmi-</a:t>
            </a:r>
            <a:r>
              <a:rPr lang="et-EE" sz="1800" dirty="0" err="1"/>
              <a:t>Bonferroni</a:t>
            </a:r>
            <a:r>
              <a:rPr lang="et-EE" sz="1800" dirty="0"/>
              <a:t> parandus võimsam (vähendab testi võimsust vähem)</a:t>
            </a:r>
          </a:p>
        </p:txBody>
      </p:sp>
    </p:spTree>
    <p:extLst>
      <p:ext uri="{BB962C8B-B14F-4D97-AF65-F5344CB8AC3E}">
        <p14:creationId xmlns:p14="http://schemas.microsoft.com/office/powerpoint/2010/main" val="131346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093F-E242-460A-8B46-836FE45FB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Ülesanded</a:t>
            </a:r>
            <a:r>
              <a:rPr lang="en-US" dirty="0"/>
              <a:t> </a:t>
            </a:r>
            <a:r>
              <a:rPr lang="en-US" dirty="0" err="1"/>
              <a:t>praktikumis</a:t>
            </a:r>
            <a:r>
              <a:rPr lang="en-US" dirty="0"/>
              <a:t>: K</a:t>
            </a:r>
            <a:r>
              <a:rPr lang="et-EE" dirty="0" err="1"/>
              <a:t>ruskali</a:t>
            </a:r>
            <a:r>
              <a:rPr lang="en-US" dirty="0"/>
              <a:t>-W</a:t>
            </a:r>
            <a:r>
              <a:rPr lang="et-EE" dirty="0" err="1"/>
              <a:t>allise</a:t>
            </a:r>
            <a:r>
              <a:rPr lang="et-EE" dirty="0"/>
              <a:t>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0D136-417E-4339-ABC0-417EFA528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Võtame</a:t>
            </a:r>
            <a:r>
              <a:rPr lang="en-US" dirty="0"/>
              <a:t> </a:t>
            </a:r>
            <a:r>
              <a:rPr lang="et-EE" dirty="0"/>
              <a:t>Euroopa Sotsiaaluuringu </a:t>
            </a:r>
            <a:r>
              <a:rPr lang="en-US" dirty="0"/>
              <a:t>9</a:t>
            </a:r>
            <a:r>
              <a:rPr lang="et-EE" dirty="0"/>
              <a:t>. laine</a:t>
            </a:r>
            <a:r>
              <a:rPr lang="en-US" dirty="0" err="1"/>
              <a:t>st</a:t>
            </a:r>
            <a:r>
              <a:rPr lang="en-US" dirty="0"/>
              <a:t> </a:t>
            </a:r>
            <a:r>
              <a:rPr lang="en-US" dirty="0" err="1"/>
              <a:t>ideaalseks</a:t>
            </a:r>
            <a:r>
              <a:rPr lang="en-US" dirty="0"/>
              <a:t> </a:t>
            </a:r>
            <a:r>
              <a:rPr lang="en-US" dirty="0" err="1"/>
              <a:t>peetava</a:t>
            </a:r>
            <a:r>
              <a:rPr lang="en-US" dirty="0"/>
              <a:t> </a:t>
            </a:r>
            <a:r>
              <a:rPr lang="en-US" dirty="0" err="1"/>
              <a:t>abiellumisvanuse</a:t>
            </a:r>
            <a:r>
              <a:rPr lang="et-EE" dirty="0"/>
              <a:t> tunnuse (</a:t>
            </a:r>
            <a:r>
              <a:rPr lang="et-EE" dirty="0" err="1"/>
              <a:t>iagmr</a:t>
            </a:r>
            <a:r>
              <a:rPr lang="et-EE" dirty="0"/>
              <a:t>)</a:t>
            </a:r>
          </a:p>
          <a:p>
            <a:r>
              <a:rPr lang="et-EE" dirty="0"/>
              <a:t>Ülesanne 3</a:t>
            </a:r>
            <a:endParaRPr lang="en-US" dirty="0"/>
          </a:p>
          <a:p>
            <a:pPr lvl="1"/>
            <a:r>
              <a:rPr lang="en-US" dirty="0"/>
              <a:t>Kas </a:t>
            </a:r>
            <a:r>
              <a:rPr lang="en-US" dirty="0" err="1"/>
              <a:t>regiooniti</a:t>
            </a:r>
            <a:r>
              <a:rPr lang="en-US" dirty="0"/>
              <a:t> </a:t>
            </a:r>
            <a:r>
              <a:rPr lang="et-EE" dirty="0"/>
              <a:t>(tunnus </a:t>
            </a:r>
            <a:r>
              <a:rPr lang="et-EE" dirty="0" err="1"/>
              <a:t>region</a:t>
            </a:r>
            <a:r>
              <a:rPr lang="et-EE" dirty="0"/>
              <a:t>) </a:t>
            </a:r>
            <a:r>
              <a:rPr lang="en-US" dirty="0"/>
              <a:t>on </a:t>
            </a:r>
            <a:r>
              <a:rPr lang="en-US" dirty="0" err="1"/>
              <a:t>ideaalseks</a:t>
            </a:r>
            <a:r>
              <a:rPr lang="en-US" dirty="0"/>
              <a:t> </a:t>
            </a:r>
            <a:r>
              <a:rPr lang="en-US" dirty="0" err="1"/>
              <a:t>peetavas</a:t>
            </a:r>
            <a:r>
              <a:rPr lang="en-US" dirty="0"/>
              <a:t> </a:t>
            </a:r>
            <a:r>
              <a:rPr lang="en-US" dirty="0" err="1"/>
              <a:t>abiellumisvanuses</a:t>
            </a:r>
            <a:r>
              <a:rPr lang="en-US" dirty="0"/>
              <a:t> </a:t>
            </a:r>
            <a:r>
              <a:rPr lang="en-US" dirty="0" err="1"/>
              <a:t>erinevusi</a:t>
            </a:r>
            <a:r>
              <a:rPr lang="en-US" dirty="0"/>
              <a:t>?</a:t>
            </a:r>
            <a:r>
              <a:rPr lang="et-EE" dirty="0"/>
              <a:t> Sõnastage testitulemuste põhjal tehtav järeldus oma sõnadega, sh tooge välja, mille alusel järelduse teete.</a:t>
            </a:r>
          </a:p>
          <a:p>
            <a:r>
              <a:rPr lang="et-EE" dirty="0"/>
              <a:t>Ülesanne 4</a:t>
            </a:r>
            <a:endParaRPr lang="en-US" dirty="0"/>
          </a:p>
          <a:p>
            <a:pPr lvl="1"/>
            <a:r>
              <a:rPr lang="en-US" dirty="0"/>
              <a:t>Kas </a:t>
            </a:r>
            <a:r>
              <a:rPr lang="en-US" dirty="0" err="1"/>
              <a:t>eri</a:t>
            </a:r>
            <a:r>
              <a:rPr lang="en-US" dirty="0"/>
              <a:t> </a:t>
            </a:r>
            <a:r>
              <a:rPr lang="en-US" dirty="0" err="1"/>
              <a:t>vanuses</a:t>
            </a:r>
            <a:r>
              <a:rPr lang="en-US" dirty="0"/>
              <a:t> </a:t>
            </a:r>
            <a:r>
              <a:rPr lang="et-EE" dirty="0"/>
              <a:t>inimesed peavad </a:t>
            </a:r>
            <a:r>
              <a:rPr lang="en-US" dirty="0" err="1"/>
              <a:t>abiellumise</a:t>
            </a:r>
            <a:r>
              <a:rPr lang="en-US" dirty="0"/>
              <a:t> </a:t>
            </a:r>
            <a:r>
              <a:rPr lang="en-US" dirty="0" err="1"/>
              <a:t>jaoks</a:t>
            </a:r>
            <a:r>
              <a:rPr lang="en-US" dirty="0"/>
              <a:t> </a:t>
            </a:r>
            <a:r>
              <a:rPr lang="en-US" dirty="0" err="1"/>
              <a:t>ideaalseks</a:t>
            </a:r>
            <a:r>
              <a:rPr lang="en-US" dirty="0"/>
              <a:t> </a:t>
            </a:r>
            <a:r>
              <a:rPr lang="en-US" dirty="0" err="1"/>
              <a:t>erinevat</a:t>
            </a:r>
            <a:r>
              <a:rPr lang="en-US" dirty="0"/>
              <a:t> </a:t>
            </a:r>
            <a:r>
              <a:rPr lang="en-US" dirty="0" err="1"/>
              <a:t>vanust</a:t>
            </a:r>
            <a:r>
              <a:rPr lang="en-US" dirty="0"/>
              <a:t>?</a:t>
            </a:r>
            <a:r>
              <a:rPr lang="et-EE" dirty="0"/>
              <a:t> Üks võimalus vanuse tunnuse (</a:t>
            </a:r>
            <a:r>
              <a:rPr lang="et-EE" dirty="0" err="1"/>
              <a:t>agea</a:t>
            </a:r>
            <a:r>
              <a:rPr lang="et-EE" dirty="0"/>
              <a:t>) gruppidesse jaotamiseks oleks nt 15-35, 36-50, 51-65 ja 66-90, sel juhul oleks neljas grupis sarnane arv indiviide. Gruppidesse jaotamiseks saab kasutada nt funktsiooni </a:t>
            </a:r>
            <a:r>
              <a:rPr lang="et-EE" dirty="0" err="1"/>
              <a:t>cut</a:t>
            </a:r>
            <a:r>
              <a:rPr lang="et-EE" dirty="0"/>
              <a:t> või </a:t>
            </a:r>
            <a:r>
              <a:rPr lang="et-EE" dirty="0" err="1"/>
              <a:t>case_when</a:t>
            </a:r>
            <a:r>
              <a:rPr lang="et-EE" dirty="0"/>
              <a:t>.</a:t>
            </a:r>
            <a:endParaRPr lang="en-US" dirty="0"/>
          </a:p>
          <a:p>
            <a:pPr lvl="1"/>
            <a:r>
              <a:rPr lang="en-US" dirty="0" err="1"/>
              <a:t>Millised</a:t>
            </a:r>
            <a:r>
              <a:rPr lang="en-US" dirty="0"/>
              <a:t> </a:t>
            </a:r>
            <a:r>
              <a:rPr lang="en-US" dirty="0" err="1"/>
              <a:t>vanusegrupid</a:t>
            </a:r>
            <a:r>
              <a:rPr lang="en-US" dirty="0"/>
              <a:t> </a:t>
            </a:r>
            <a:r>
              <a:rPr lang="en-US" dirty="0" err="1"/>
              <a:t>selle</a:t>
            </a:r>
            <a:r>
              <a:rPr lang="en-US" dirty="0"/>
              <a:t> </a:t>
            </a:r>
            <a:r>
              <a:rPr lang="en-US" dirty="0" err="1"/>
              <a:t>poolest</a:t>
            </a:r>
            <a:r>
              <a:rPr lang="en-US" dirty="0"/>
              <a:t> </a:t>
            </a:r>
            <a:r>
              <a:rPr lang="en-US" dirty="0" err="1"/>
              <a:t>teistest</a:t>
            </a:r>
            <a:r>
              <a:rPr lang="en-US" dirty="0"/>
              <a:t> </a:t>
            </a:r>
            <a:r>
              <a:rPr lang="en-US" dirty="0" err="1"/>
              <a:t>eristuvad</a:t>
            </a:r>
            <a:r>
              <a:rPr lang="en-US" dirty="0"/>
              <a:t>?</a:t>
            </a:r>
            <a:r>
              <a:rPr lang="et-EE" dirty="0"/>
              <a:t> Kasutage gruppide omavahelisel võrdlemisel Holmi parandust.</a:t>
            </a:r>
            <a:endParaRPr lang="en-US" dirty="0"/>
          </a:p>
          <a:p>
            <a:r>
              <a:rPr lang="en-US" dirty="0"/>
              <a:t>Mille </a:t>
            </a:r>
            <a:r>
              <a:rPr lang="en-US" dirty="0" err="1"/>
              <a:t>põhjal</a:t>
            </a:r>
            <a:r>
              <a:rPr lang="en-US" dirty="0"/>
              <a:t> </a:t>
            </a:r>
            <a:r>
              <a:rPr lang="en-US" dirty="0" err="1"/>
              <a:t>üldse</a:t>
            </a:r>
            <a:r>
              <a:rPr lang="en-US" dirty="0"/>
              <a:t> </a:t>
            </a:r>
            <a:r>
              <a:rPr lang="en-US" dirty="0" err="1"/>
              <a:t>eeldate</a:t>
            </a:r>
            <a:r>
              <a:rPr lang="en-US" dirty="0"/>
              <a:t>, et </a:t>
            </a:r>
            <a:r>
              <a:rPr lang="en-US" dirty="0" err="1"/>
              <a:t>nendele</a:t>
            </a:r>
            <a:r>
              <a:rPr lang="en-US" dirty="0"/>
              <a:t> </a:t>
            </a:r>
            <a:r>
              <a:rPr lang="en-US" dirty="0" err="1"/>
              <a:t>küsimustele</a:t>
            </a:r>
            <a:r>
              <a:rPr lang="en-US" dirty="0"/>
              <a:t> </a:t>
            </a:r>
            <a:r>
              <a:rPr lang="en-US" dirty="0" err="1"/>
              <a:t>vastamiseks</a:t>
            </a:r>
            <a:r>
              <a:rPr lang="en-US" dirty="0"/>
              <a:t> </a:t>
            </a:r>
            <a:r>
              <a:rPr lang="en-US" dirty="0" err="1"/>
              <a:t>oleks</a:t>
            </a:r>
            <a:r>
              <a:rPr lang="en-US" dirty="0"/>
              <a:t> </a:t>
            </a:r>
            <a:r>
              <a:rPr lang="en-US" dirty="0" err="1"/>
              <a:t>mõttekas</a:t>
            </a:r>
            <a:r>
              <a:rPr lang="en-US" dirty="0"/>
              <a:t> </a:t>
            </a:r>
            <a:r>
              <a:rPr lang="en-US" dirty="0" err="1"/>
              <a:t>kasutada</a:t>
            </a:r>
            <a:r>
              <a:rPr lang="en-US" dirty="0"/>
              <a:t> </a:t>
            </a:r>
            <a:r>
              <a:rPr lang="en-US" dirty="0" err="1"/>
              <a:t>Kruskali-Wallise</a:t>
            </a:r>
            <a:r>
              <a:rPr lang="en-US" dirty="0"/>
              <a:t> </a:t>
            </a:r>
            <a:r>
              <a:rPr lang="en-US" dirty="0" err="1"/>
              <a:t>testi</a:t>
            </a:r>
            <a:r>
              <a:rPr lang="en-US" dirty="0"/>
              <a:t>?</a:t>
            </a:r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581251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Märgi</a:t>
            </a:r>
            <a:r>
              <a:rPr lang="et-EE" dirty="0"/>
              <a:t>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t-EE" sz="1800" dirty="0"/>
              <a:t>Otstarve:</a:t>
            </a:r>
          </a:p>
          <a:p>
            <a:pPr lvl="1"/>
            <a:r>
              <a:rPr lang="et-EE" sz="1600" dirty="0"/>
              <a:t>Kahe omavahel p</a:t>
            </a:r>
            <a:r>
              <a:rPr lang="en-US" sz="1600" dirty="0" err="1"/>
              <a:t>aari</a:t>
            </a:r>
            <a:r>
              <a:rPr lang="et-EE" sz="1600" dirty="0" err="1"/>
              <a:t>ti</a:t>
            </a:r>
            <a:r>
              <a:rPr lang="et-EE" sz="1600" dirty="0"/>
              <a:t> seotud kogumi võrdlus tunnuse alusel</a:t>
            </a:r>
            <a:r>
              <a:rPr lang="en-US" sz="1600" dirty="0"/>
              <a:t>, </a:t>
            </a:r>
            <a:r>
              <a:rPr lang="en-US" sz="1600" dirty="0" err="1"/>
              <a:t>mille</a:t>
            </a:r>
            <a:r>
              <a:rPr lang="en-US" sz="1600" dirty="0"/>
              <a:t> </a:t>
            </a:r>
            <a:r>
              <a:rPr lang="en-US" sz="1600" dirty="0" err="1"/>
              <a:t>väärtused</a:t>
            </a:r>
            <a:r>
              <a:rPr lang="en-US" sz="1600" dirty="0"/>
              <a:t> on </a:t>
            </a:r>
            <a:r>
              <a:rPr lang="en-US" sz="1600" dirty="0" err="1"/>
              <a:t>järjestatavad</a:t>
            </a:r>
            <a:endParaRPr lang="en-US" sz="1600" dirty="0"/>
          </a:p>
          <a:p>
            <a:pPr lvl="1"/>
            <a:r>
              <a:rPr lang="et-EE" sz="1600" dirty="0"/>
              <a:t>Paariti seotud kogumid </a:t>
            </a:r>
          </a:p>
          <a:p>
            <a:pPr lvl="2"/>
            <a:r>
              <a:rPr lang="et-EE" sz="1400" dirty="0"/>
              <a:t>iga indiviidi kohta paarismõõtmine, kahe mõõtmise andmed moodustavad kaks kogumit; </a:t>
            </a:r>
          </a:p>
          <a:p>
            <a:pPr lvl="2"/>
            <a:r>
              <a:rPr lang="en-US" sz="1400" dirty="0" err="1"/>
              <a:t>paarid</a:t>
            </a:r>
            <a:r>
              <a:rPr lang="en-US" sz="1400" dirty="0"/>
              <a:t> on </a:t>
            </a:r>
            <a:r>
              <a:rPr lang="en-US" sz="1400" dirty="0" err="1"/>
              <a:t>üksteisest</a:t>
            </a:r>
            <a:r>
              <a:rPr lang="en-US" sz="1400" dirty="0"/>
              <a:t> </a:t>
            </a:r>
            <a:r>
              <a:rPr lang="en-US" sz="1400" dirty="0" err="1"/>
              <a:t>sõltumatud</a:t>
            </a:r>
            <a:r>
              <a:rPr lang="et-EE" sz="1400" dirty="0"/>
              <a:t> (üks paar = üks indiviid)</a:t>
            </a:r>
            <a:r>
              <a:rPr lang="en-US" sz="1400" dirty="0"/>
              <a:t>, </a:t>
            </a:r>
            <a:endParaRPr lang="et-EE" sz="1400" dirty="0"/>
          </a:p>
          <a:p>
            <a:pPr lvl="2"/>
            <a:r>
              <a:rPr lang="en-US" sz="1400" dirty="0" err="1"/>
              <a:t>aga</a:t>
            </a:r>
            <a:r>
              <a:rPr lang="en-US" sz="1400" dirty="0"/>
              <a:t> </a:t>
            </a:r>
            <a:r>
              <a:rPr lang="en-US" sz="1400" dirty="0" err="1"/>
              <a:t>paari</a:t>
            </a:r>
            <a:r>
              <a:rPr lang="en-US" sz="1400" dirty="0"/>
              <a:t> see</a:t>
            </a:r>
            <a:r>
              <a:rPr lang="et-EE" sz="1400" dirty="0"/>
              <a:t>s</a:t>
            </a:r>
            <a:r>
              <a:rPr lang="en-US" sz="1400" dirty="0"/>
              <a:t> </a:t>
            </a:r>
            <a:r>
              <a:rPr lang="en-US" sz="1400" dirty="0" err="1"/>
              <a:t>valitseb</a:t>
            </a:r>
            <a:r>
              <a:rPr lang="en-US" sz="1400" dirty="0"/>
              <a:t> </a:t>
            </a:r>
            <a:r>
              <a:rPr lang="en-US" sz="1400" dirty="0" err="1"/>
              <a:t>seos</a:t>
            </a:r>
            <a:r>
              <a:rPr lang="et-EE" sz="1400" dirty="0"/>
              <a:t> (kaks mõõtmist sama indiviidi kohta)</a:t>
            </a:r>
            <a:endParaRPr lang="en-US" sz="1400" dirty="0"/>
          </a:p>
          <a:p>
            <a:r>
              <a:rPr lang="en-US" sz="2000" dirty="0" err="1"/>
              <a:t>Sobib</a:t>
            </a:r>
            <a:r>
              <a:rPr lang="en-US" sz="2000" dirty="0"/>
              <a:t> </a:t>
            </a:r>
            <a:r>
              <a:rPr lang="en-US" sz="2000" dirty="0" err="1"/>
              <a:t>nt</a:t>
            </a:r>
            <a:r>
              <a:rPr lang="en-US" sz="2000" dirty="0"/>
              <a:t>:</a:t>
            </a:r>
          </a:p>
          <a:p>
            <a:pPr lvl="1"/>
            <a:r>
              <a:rPr lang="en-US" sz="1600" dirty="0" err="1"/>
              <a:t>kordusmõõtmiste</a:t>
            </a:r>
            <a:r>
              <a:rPr lang="en-US" sz="1600" dirty="0"/>
              <a:t> (</a:t>
            </a:r>
            <a:r>
              <a:rPr lang="en-US" sz="1600" dirty="0" err="1"/>
              <a:t>enne-pärast</a:t>
            </a:r>
            <a:r>
              <a:rPr lang="en-US" sz="1600" dirty="0"/>
              <a:t>) </a:t>
            </a:r>
            <a:r>
              <a:rPr lang="en-US" sz="1600" dirty="0" err="1"/>
              <a:t>erinevuste</a:t>
            </a:r>
            <a:endParaRPr lang="en-US" sz="1600" dirty="0"/>
          </a:p>
          <a:p>
            <a:pPr lvl="1"/>
            <a:r>
              <a:rPr lang="en-US" sz="1600" dirty="0" err="1"/>
              <a:t>või</a:t>
            </a:r>
            <a:r>
              <a:rPr lang="en-US" sz="1600" dirty="0"/>
              <a:t> </a:t>
            </a:r>
            <a:r>
              <a:rPr lang="en-US" sz="1600" dirty="0" err="1"/>
              <a:t>muul</a:t>
            </a:r>
            <a:r>
              <a:rPr lang="en-US" sz="1600" dirty="0"/>
              <a:t> </a:t>
            </a:r>
            <a:r>
              <a:rPr lang="en-US" sz="1600" dirty="0" err="1"/>
              <a:t>viisil</a:t>
            </a:r>
            <a:r>
              <a:rPr lang="en-US" sz="1600" dirty="0"/>
              <a:t> </a:t>
            </a:r>
            <a:r>
              <a:rPr lang="en-US" sz="1600" dirty="0" err="1"/>
              <a:t>sobitatud</a:t>
            </a:r>
            <a:r>
              <a:rPr lang="en-US" sz="1600" dirty="0"/>
              <a:t> </a:t>
            </a:r>
            <a:r>
              <a:rPr lang="en-US" sz="1600" dirty="0" err="1"/>
              <a:t>paaristunnuste</a:t>
            </a:r>
            <a:r>
              <a:rPr lang="en-US" sz="1600" dirty="0"/>
              <a:t> </a:t>
            </a:r>
            <a:r>
              <a:rPr lang="en-US" sz="1600" dirty="0" err="1"/>
              <a:t>erinevuste</a:t>
            </a:r>
            <a:r>
              <a:rPr lang="en-US" sz="1600" dirty="0"/>
              <a:t> </a:t>
            </a:r>
            <a:r>
              <a:rPr lang="en-US" sz="1600" dirty="0" err="1"/>
              <a:t>analüüsimiseks</a:t>
            </a:r>
            <a:endParaRPr lang="et-EE" sz="1600" dirty="0"/>
          </a:p>
        </p:txBody>
      </p:sp>
    </p:spTree>
    <p:extLst>
      <p:ext uri="{BB962C8B-B14F-4D97-AF65-F5344CB8AC3E}">
        <p14:creationId xmlns:p14="http://schemas.microsoft.com/office/powerpoint/2010/main" val="154972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Märgi</a:t>
            </a:r>
            <a:r>
              <a:rPr lang="et-EE" dirty="0"/>
              <a:t>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 err="1"/>
              <a:t>Oluline</a:t>
            </a:r>
            <a:r>
              <a:rPr lang="en-US" sz="2000" dirty="0"/>
              <a:t> </a:t>
            </a:r>
            <a:r>
              <a:rPr lang="en-US" sz="2000" dirty="0" err="1"/>
              <a:t>mõõtmispaari</a:t>
            </a:r>
            <a:r>
              <a:rPr lang="en-US" sz="2000" dirty="0"/>
              <a:t> m</a:t>
            </a:r>
            <a:r>
              <a:rPr lang="et-EE" sz="2000" dirty="0"/>
              <a:t>ä</a:t>
            </a:r>
            <a:r>
              <a:rPr lang="en-US" sz="2000" dirty="0" err="1"/>
              <a:t>rk</a:t>
            </a:r>
            <a:r>
              <a:rPr lang="en-US" sz="2000" dirty="0"/>
              <a:t>:</a:t>
            </a:r>
          </a:p>
          <a:p>
            <a:pPr lvl="1"/>
            <a:r>
              <a:rPr lang="en-US" sz="1600" dirty="0" err="1"/>
              <a:t>Ühe</a:t>
            </a:r>
            <a:r>
              <a:rPr lang="en-US" sz="1600" dirty="0"/>
              <a:t> </a:t>
            </a:r>
            <a:r>
              <a:rPr lang="en-US" sz="1600" dirty="0" err="1"/>
              <a:t>indiviidi</a:t>
            </a:r>
            <a:r>
              <a:rPr lang="en-US" sz="1600" dirty="0"/>
              <a:t> </a:t>
            </a:r>
            <a:r>
              <a:rPr lang="en-US" sz="1600" dirty="0" err="1"/>
              <a:t>andmepaari</a:t>
            </a:r>
            <a:r>
              <a:rPr lang="en-US" sz="1600" dirty="0"/>
              <a:t> </a:t>
            </a:r>
            <a:r>
              <a:rPr lang="en-US" sz="1600" dirty="0" err="1"/>
              <a:t>näol</a:t>
            </a:r>
            <a:r>
              <a:rPr lang="en-US" sz="1600" dirty="0"/>
              <a:t> on tegu </a:t>
            </a:r>
            <a:r>
              <a:rPr lang="en-US" sz="1600" dirty="0" err="1"/>
              <a:t>plusspaariga</a:t>
            </a:r>
            <a:r>
              <a:rPr lang="en-US" sz="1600" dirty="0"/>
              <a:t>, </a:t>
            </a:r>
            <a:r>
              <a:rPr lang="en-US" sz="1600" dirty="0" err="1"/>
              <a:t>kui</a:t>
            </a:r>
            <a:r>
              <a:rPr lang="en-US" sz="1600" dirty="0"/>
              <a:t> </a:t>
            </a:r>
            <a:r>
              <a:rPr lang="en-US" sz="1600" dirty="0" err="1"/>
              <a:t>esimese</a:t>
            </a:r>
            <a:r>
              <a:rPr lang="en-US" sz="1600" dirty="0"/>
              <a:t> </a:t>
            </a:r>
            <a:r>
              <a:rPr lang="en-US" sz="1600" dirty="0" err="1"/>
              <a:t>tunnuse</a:t>
            </a:r>
            <a:r>
              <a:rPr lang="en-US" sz="1600" dirty="0"/>
              <a:t> </a:t>
            </a:r>
            <a:r>
              <a:rPr lang="en-US" sz="1600" dirty="0" err="1"/>
              <a:t>väärtus</a:t>
            </a:r>
            <a:r>
              <a:rPr lang="en-US" sz="1600" dirty="0"/>
              <a:t> on </a:t>
            </a:r>
            <a:r>
              <a:rPr lang="en-US" sz="1600" dirty="0" err="1"/>
              <a:t>teisest</a:t>
            </a:r>
            <a:r>
              <a:rPr lang="en-US" sz="1600" dirty="0"/>
              <a:t> </a:t>
            </a:r>
            <a:r>
              <a:rPr lang="en-US" sz="1600" dirty="0" err="1"/>
              <a:t>suurem</a:t>
            </a:r>
            <a:endParaRPr lang="en-US" sz="1600" dirty="0"/>
          </a:p>
          <a:p>
            <a:pPr lvl="1"/>
            <a:r>
              <a:rPr lang="en-US" sz="1600" dirty="0" err="1"/>
              <a:t>Miinuspaariga</a:t>
            </a:r>
            <a:r>
              <a:rPr lang="en-US" sz="1600" dirty="0"/>
              <a:t> on tegu </a:t>
            </a:r>
            <a:r>
              <a:rPr lang="en-US" sz="1600" dirty="0" err="1"/>
              <a:t>juhul</a:t>
            </a:r>
            <a:r>
              <a:rPr lang="en-US" sz="1600" dirty="0"/>
              <a:t>, </a:t>
            </a:r>
            <a:r>
              <a:rPr lang="en-US" sz="1600" dirty="0" err="1"/>
              <a:t>kui</a:t>
            </a:r>
            <a:r>
              <a:rPr lang="en-US" sz="1600" dirty="0"/>
              <a:t> </a:t>
            </a:r>
            <a:r>
              <a:rPr lang="en-US" sz="1600" dirty="0" err="1"/>
              <a:t>esimese</a:t>
            </a:r>
            <a:r>
              <a:rPr lang="en-US" sz="1600" dirty="0"/>
              <a:t> </a:t>
            </a:r>
            <a:r>
              <a:rPr lang="en-US" sz="1600" dirty="0" err="1"/>
              <a:t>tunnuse</a:t>
            </a:r>
            <a:r>
              <a:rPr lang="en-US" sz="1600" dirty="0"/>
              <a:t> </a:t>
            </a:r>
            <a:r>
              <a:rPr lang="en-US" sz="1600" dirty="0" err="1"/>
              <a:t>väärtus</a:t>
            </a:r>
            <a:r>
              <a:rPr lang="en-US" sz="1600" dirty="0"/>
              <a:t> on </a:t>
            </a:r>
            <a:r>
              <a:rPr lang="en-US" sz="1600" dirty="0" err="1"/>
              <a:t>teisest</a:t>
            </a:r>
            <a:r>
              <a:rPr lang="en-US" sz="1600" dirty="0"/>
              <a:t> </a:t>
            </a:r>
            <a:r>
              <a:rPr lang="en-US" sz="1600" dirty="0" err="1"/>
              <a:t>väiksem</a:t>
            </a:r>
            <a:endParaRPr lang="en-US" sz="1600" dirty="0"/>
          </a:p>
          <a:p>
            <a:pPr lvl="1"/>
            <a:r>
              <a:rPr lang="en-US" sz="1600" dirty="0" err="1"/>
              <a:t>Kui</a:t>
            </a:r>
            <a:r>
              <a:rPr lang="en-US" sz="1600" dirty="0"/>
              <a:t> </a:t>
            </a:r>
            <a:r>
              <a:rPr lang="en-US" sz="1600" dirty="0" err="1"/>
              <a:t>mõõtmistel</a:t>
            </a:r>
            <a:r>
              <a:rPr lang="en-US" sz="1600" dirty="0"/>
              <a:t> </a:t>
            </a:r>
            <a:r>
              <a:rPr lang="en-US" sz="1600" dirty="0" err="1"/>
              <a:t>sama</a:t>
            </a:r>
            <a:r>
              <a:rPr lang="en-US" sz="1600" dirty="0"/>
              <a:t> </a:t>
            </a:r>
            <a:r>
              <a:rPr lang="en-US" sz="1600" dirty="0" err="1"/>
              <a:t>väärtus</a:t>
            </a:r>
            <a:r>
              <a:rPr lang="en-US" sz="1600" dirty="0"/>
              <a:t>, tegu </a:t>
            </a:r>
            <a:r>
              <a:rPr lang="en-US" sz="1600" dirty="0" err="1"/>
              <a:t>nullpaariga</a:t>
            </a:r>
            <a:r>
              <a:rPr lang="en-US" sz="1600" dirty="0"/>
              <a:t>, mis </a:t>
            </a:r>
            <a:r>
              <a:rPr lang="en-US" sz="1600" dirty="0" err="1"/>
              <a:t>olulist</a:t>
            </a:r>
            <a:r>
              <a:rPr lang="en-US" sz="1600" dirty="0"/>
              <a:t> </a:t>
            </a:r>
            <a:r>
              <a:rPr lang="en-US" sz="1600" dirty="0" err="1"/>
              <a:t>infot</a:t>
            </a:r>
            <a:r>
              <a:rPr lang="en-US" sz="1600" dirty="0"/>
              <a:t> </a:t>
            </a:r>
            <a:r>
              <a:rPr lang="en-US" sz="1600" dirty="0" err="1"/>
              <a:t>ei</a:t>
            </a:r>
            <a:r>
              <a:rPr lang="en-US" sz="1600" dirty="0"/>
              <a:t> </a:t>
            </a:r>
            <a:r>
              <a:rPr lang="en-US" sz="1600" dirty="0" err="1"/>
              <a:t>sisalda</a:t>
            </a:r>
            <a:endParaRPr lang="en-US" sz="1600" dirty="0"/>
          </a:p>
          <a:p>
            <a:r>
              <a:rPr lang="en-US" sz="2000" dirty="0" err="1"/>
              <a:t>Kui</a:t>
            </a:r>
            <a:r>
              <a:rPr lang="en-US" sz="2000" dirty="0"/>
              <a:t> </a:t>
            </a:r>
            <a:r>
              <a:rPr lang="en-US" sz="2000" dirty="0" err="1"/>
              <a:t>ühe</a:t>
            </a:r>
            <a:r>
              <a:rPr lang="en-US" sz="2000" dirty="0"/>
              <a:t> </a:t>
            </a:r>
            <a:r>
              <a:rPr lang="en-US" sz="2000" dirty="0" err="1"/>
              <a:t>mõõtmise</a:t>
            </a:r>
            <a:r>
              <a:rPr lang="en-US" sz="2000" dirty="0"/>
              <a:t> </a:t>
            </a:r>
            <a:r>
              <a:rPr lang="en-US" sz="2000" dirty="0" err="1"/>
              <a:t>väärtused</a:t>
            </a:r>
            <a:r>
              <a:rPr lang="en-US" sz="2000" dirty="0"/>
              <a:t> </a:t>
            </a:r>
            <a:r>
              <a:rPr lang="en-US" sz="2000" dirty="0" err="1"/>
              <a:t>ei</a:t>
            </a:r>
            <a:r>
              <a:rPr lang="en-US" sz="2000" dirty="0"/>
              <a:t> ole </a:t>
            </a:r>
            <a:r>
              <a:rPr lang="en-US" sz="2000" dirty="0" err="1"/>
              <a:t>reeglina</a:t>
            </a:r>
            <a:r>
              <a:rPr lang="en-US" sz="2000" dirty="0"/>
              <a:t> </a:t>
            </a:r>
            <a:r>
              <a:rPr lang="en-US" sz="2000" dirty="0" err="1"/>
              <a:t>suuremad</a:t>
            </a:r>
            <a:r>
              <a:rPr lang="en-US" sz="2000" dirty="0"/>
              <a:t> </a:t>
            </a:r>
            <a:r>
              <a:rPr lang="en-US" sz="2000" dirty="0" err="1"/>
              <a:t>ega</a:t>
            </a:r>
            <a:r>
              <a:rPr lang="en-US" sz="2000" dirty="0"/>
              <a:t> </a:t>
            </a:r>
            <a:r>
              <a:rPr lang="en-US" sz="2000" dirty="0" err="1"/>
              <a:t>väiksemad</a:t>
            </a:r>
            <a:r>
              <a:rPr lang="en-US" sz="2000" dirty="0"/>
              <a:t> </a:t>
            </a:r>
            <a:r>
              <a:rPr lang="en-US" sz="2000" dirty="0" err="1"/>
              <a:t>kui</a:t>
            </a:r>
            <a:r>
              <a:rPr lang="en-US" sz="2000" dirty="0"/>
              <a:t> </a:t>
            </a:r>
            <a:r>
              <a:rPr lang="en-US" sz="2000" dirty="0" err="1"/>
              <a:t>teise</a:t>
            </a:r>
            <a:r>
              <a:rPr lang="en-US" sz="2000" dirty="0"/>
              <a:t> </a:t>
            </a:r>
            <a:r>
              <a:rPr lang="en-US" sz="2000" dirty="0" err="1"/>
              <a:t>omad</a:t>
            </a:r>
            <a:r>
              <a:rPr lang="en-US" sz="2000" dirty="0"/>
              <a:t>, peaks </a:t>
            </a:r>
            <a:r>
              <a:rPr lang="en-US" sz="2000" dirty="0" err="1"/>
              <a:t>pluss</a:t>
            </a:r>
            <a:r>
              <a:rPr lang="en-US" sz="2000" dirty="0"/>
              <a:t>- ja </a:t>
            </a:r>
            <a:r>
              <a:rPr lang="en-US" sz="2000" dirty="0" err="1"/>
              <a:t>miinuspaare</a:t>
            </a:r>
            <a:r>
              <a:rPr lang="en-US" sz="2000" dirty="0"/>
              <a:t> </a:t>
            </a:r>
            <a:r>
              <a:rPr lang="en-US" sz="2000" dirty="0" err="1"/>
              <a:t>olema</a:t>
            </a:r>
            <a:r>
              <a:rPr lang="en-US" sz="2000" dirty="0"/>
              <a:t> </a:t>
            </a:r>
            <a:r>
              <a:rPr lang="en-US" sz="2000" dirty="0" err="1"/>
              <a:t>võrdselt</a:t>
            </a:r>
            <a:r>
              <a:rPr lang="en-US" sz="2000" dirty="0"/>
              <a:t>, </a:t>
            </a:r>
            <a:r>
              <a:rPr lang="en-US" sz="2000" dirty="0" err="1"/>
              <a:t>seega</a:t>
            </a:r>
            <a:endParaRPr lang="en-US" sz="2000" dirty="0"/>
          </a:p>
          <a:p>
            <a:r>
              <a:rPr lang="en-US" sz="2000" dirty="0"/>
              <a:t>H0: </a:t>
            </a:r>
            <a:r>
              <a:rPr lang="en-US" sz="2000" dirty="0" err="1"/>
              <a:t>plusspaari</a:t>
            </a:r>
            <a:r>
              <a:rPr lang="en-US" sz="2000" dirty="0"/>
              <a:t> (</a:t>
            </a:r>
            <a:r>
              <a:rPr lang="en-US" sz="2000" dirty="0" err="1"/>
              <a:t>või</a:t>
            </a:r>
            <a:r>
              <a:rPr lang="en-US" sz="2000" dirty="0"/>
              <a:t> </a:t>
            </a:r>
            <a:r>
              <a:rPr lang="en-US" sz="2000" dirty="0" err="1"/>
              <a:t>miinuspaari</a:t>
            </a:r>
            <a:r>
              <a:rPr lang="en-US" sz="2000" dirty="0"/>
              <a:t>) </a:t>
            </a:r>
            <a:r>
              <a:rPr lang="en-US" sz="2000" dirty="0" err="1"/>
              <a:t>esinemise</a:t>
            </a:r>
            <a:r>
              <a:rPr lang="en-US" sz="2000" dirty="0"/>
              <a:t> </a:t>
            </a:r>
            <a:r>
              <a:rPr lang="en-US" sz="2000" dirty="0" err="1"/>
              <a:t>tõenäosus</a:t>
            </a:r>
            <a:r>
              <a:rPr lang="en-US" sz="2000" dirty="0"/>
              <a:t> on 0,5</a:t>
            </a:r>
          </a:p>
          <a:p>
            <a:r>
              <a:rPr lang="en-US" sz="2000" dirty="0"/>
              <a:t>H1: </a:t>
            </a:r>
            <a:r>
              <a:rPr lang="en-US" sz="2000" dirty="0" err="1"/>
              <a:t>plusspaari</a:t>
            </a:r>
            <a:r>
              <a:rPr lang="en-US" sz="2000" dirty="0"/>
              <a:t> (</a:t>
            </a:r>
            <a:r>
              <a:rPr lang="en-US" sz="2000" dirty="0" err="1"/>
              <a:t>või</a:t>
            </a:r>
            <a:r>
              <a:rPr lang="en-US" sz="2000" dirty="0"/>
              <a:t> </a:t>
            </a:r>
            <a:r>
              <a:rPr lang="en-US" sz="2000" dirty="0" err="1"/>
              <a:t>miinuspaari</a:t>
            </a:r>
            <a:r>
              <a:rPr lang="en-US" sz="2000" dirty="0"/>
              <a:t>) </a:t>
            </a:r>
            <a:r>
              <a:rPr lang="en-US" sz="2000" dirty="0" err="1"/>
              <a:t>esinemise</a:t>
            </a:r>
            <a:r>
              <a:rPr lang="en-US" sz="2000" dirty="0"/>
              <a:t> </a:t>
            </a:r>
            <a:r>
              <a:rPr lang="en-US" sz="2000" dirty="0" err="1"/>
              <a:t>tõenäosus</a:t>
            </a:r>
            <a:r>
              <a:rPr lang="en-US" sz="2000" dirty="0"/>
              <a:t> </a:t>
            </a:r>
            <a:r>
              <a:rPr lang="en-US" sz="2000" dirty="0" err="1"/>
              <a:t>ei</a:t>
            </a:r>
            <a:r>
              <a:rPr lang="en-US" sz="2000" dirty="0"/>
              <a:t> ole 0,5</a:t>
            </a:r>
          </a:p>
          <a:p>
            <a:r>
              <a:rPr lang="en-US" sz="2000" dirty="0" err="1"/>
              <a:t>Kui</a:t>
            </a:r>
            <a:r>
              <a:rPr lang="en-US" sz="2000" dirty="0"/>
              <a:t> </a:t>
            </a:r>
            <a:r>
              <a:rPr lang="en-US" sz="2000" dirty="0" err="1"/>
              <a:t>tõepärane</a:t>
            </a:r>
            <a:r>
              <a:rPr lang="en-US" sz="2000" dirty="0"/>
              <a:t> on </a:t>
            </a:r>
            <a:r>
              <a:rPr lang="en-US" sz="2000" dirty="0" err="1"/>
              <a:t>mingi</a:t>
            </a:r>
            <a:r>
              <a:rPr lang="en-US" sz="2000" dirty="0"/>
              <a:t> </a:t>
            </a:r>
            <a:r>
              <a:rPr lang="en-US" sz="2000" dirty="0" err="1"/>
              <a:t>pluss</a:t>
            </a:r>
            <a:r>
              <a:rPr lang="en-US" sz="2000" dirty="0"/>
              <a:t>- ja </a:t>
            </a:r>
            <a:r>
              <a:rPr lang="en-US" sz="2000" dirty="0" err="1"/>
              <a:t>miinuspaaride</a:t>
            </a:r>
            <a:r>
              <a:rPr lang="en-US" sz="2000" dirty="0"/>
              <a:t> </a:t>
            </a:r>
            <a:r>
              <a:rPr lang="en-US" sz="2000" dirty="0" err="1"/>
              <a:t>jaotuse</a:t>
            </a:r>
            <a:r>
              <a:rPr lang="en-US" sz="2000" dirty="0"/>
              <a:t> </a:t>
            </a:r>
            <a:r>
              <a:rPr lang="en-US" sz="2000" dirty="0" err="1"/>
              <a:t>korral</a:t>
            </a:r>
            <a:r>
              <a:rPr lang="en-US" sz="2000" dirty="0"/>
              <a:t> see, et </a:t>
            </a:r>
            <a:r>
              <a:rPr lang="en-US" sz="2000" dirty="0" err="1"/>
              <a:t>populatsioonis</a:t>
            </a:r>
            <a:r>
              <a:rPr lang="en-US" sz="2000" dirty="0"/>
              <a:t> </a:t>
            </a:r>
            <a:r>
              <a:rPr lang="en-US" sz="2000" dirty="0" err="1"/>
              <a:t>esineb</a:t>
            </a:r>
            <a:r>
              <a:rPr lang="en-US" sz="2000" dirty="0"/>
              <a:t> </a:t>
            </a:r>
            <a:r>
              <a:rPr lang="en-US" sz="2000" dirty="0" err="1"/>
              <a:t>pluss</a:t>
            </a:r>
            <a:r>
              <a:rPr lang="en-US" sz="2000" dirty="0"/>
              <a:t>- ja </a:t>
            </a:r>
            <a:r>
              <a:rPr lang="en-US" sz="2000" dirty="0" err="1"/>
              <a:t>miinuspaaride</a:t>
            </a:r>
            <a:r>
              <a:rPr lang="en-US" sz="2000" dirty="0"/>
              <a:t> </a:t>
            </a:r>
            <a:r>
              <a:rPr lang="en-US" sz="2000" dirty="0" err="1"/>
              <a:t>tasakaal</a:t>
            </a:r>
            <a:r>
              <a:rPr lang="en-US" sz="2000" dirty="0"/>
              <a:t>, </a:t>
            </a:r>
            <a:r>
              <a:rPr lang="en-US" sz="2000" dirty="0" err="1"/>
              <a:t>saab</a:t>
            </a:r>
            <a:r>
              <a:rPr lang="en-US" sz="2000" dirty="0"/>
              <a:t> </a:t>
            </a:r>
            <a:r>
              <a:rPr lang="en-US" sz="2000" dirty="0" err="1"/>
              <a:t>arvutada</a:t>
            </a:r>
            <a:r>
              <a:rPr lang="en-US" sz="2000" dirty="0"/>
              <a:t> ka </a:t>
            </a:r>
            <a:r>
              <a:rPr lang="en-US" sz="2000" dirty="0" err="1"/>
              <a:t>binoomjaotuse</a:t>
            </a:r>
            <a:r>
              <a:rPr lang="en-US" sz="2000" dirty="0"/>
              <a:t> </a:t>
            </a:r>
            <a:r>
              <a:rPr lang="en-US" sz="2000" dirty="0" err="1"/>
              <a:t>põhjal</a:t>
            </a:r>
            <a:endParaRPr lang="et-EE" sz="2000" dirty="0"/>
          </a:p>
        </p:txBody>
      </p:sp>
    </p:spTree>
    <p:extLst>
      <p:ext uri="{BB962C8B-B14F-4D97-AF65-F5344CB8AC3E}">
        <p14:creationId xmlns:p14="http://schemas.microsoft.com/office/powerpoint/2010/main" val="265050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Wilcoxoni</a:t>
            </a:r>
            <a:r>
              <a:rPr lang="en-US" dirty="0"/>
              <a:t> </a:t>
            </a:r>
            <a:r>
              <a:rPr lang="en-US" dirty="0" err="1"/>
              <a:t>astakmärgitest</a:t>
            </a:r>
            <a:r>
              <a:rPr lang="en-US" dirty="0"/>
              <a:t> (</a:t>
            </a:r>
            <a:r>
              <a:rPr lang="en-US" dirty="0" err="1"/>
              <a:t>Wilcoxoni</a:t>
            </a:r>
            <a:r>
              <a:rPr lang="en-US" dirty="0"/>
              <a:t> T-test)</a:t>
            </a:r>
            <a:endParaRPr lang="et-E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2000" dirty="0"/>
                  <a:t>Märgitest </a:t>
                </a:r>
                <a:r>
                  <a:rPr lang="en-US" sz="2000" dirty="0" err="1"/>
                  <a:t>kõige</a:t>
                </a:r>
                <a:r>
                  <a:rPr lang="en-US" sz="2000" dirty="0"/>
                  <a:t> </a:t>
                </a:r>
                <a:r>
                  <a:rPr lang="et-EE" sz="2000" dirty="0"/>
                  <a:t>mõttekam</a:t>
                </a:r>
                <a:r>
                  <a:rPr lang="en-US" sz="2000" dirty="0"/>
                  <a:t>, </a:t>
                </a:r>
                <a:r>
                  <a:rPr lang="en-US" sz="2000" dirty="0" err="1"/>
                  <a:t>kui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kahe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mõõtmise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erinevuste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kohta</a:t>
                </a:r>
                <a:r>
                  <a:rPr lang="en-US" sz="2000" dirty="0"/>
                  <a:t> info </a:t>
                </a:r>
                <a:r>
                  <a:rPr lang="en-US" sz="2000" dirty="0" err="1"/>
                  <a:t>vaid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kujul</a:t>
                </a:r>
                <a:r>
                  <a:rPr lang="en-US" sz="2000" dirty="0"/>
                  <a:t> </a:t>
                </a:r>
                <a:r>
                  <a:rPr lang="en-US" sz="2000" i="1" dirty="0"/>
                  <a:t>x</a:t>
                </a:r>
                <a:r>
                  <a:rPr lang="en-US" sz="2000" dirty="0"/>
                  <a:t> &gt; </a:t>
                </a:r>
                <a:r>
                  <a:rPr lang="en-US" sz="2000" i="1" dirty="0"/>
                  <a:t>y</a:t>
                </a:r>
                <a:r>
                  <a:rPr lang="en-US" sz="2000" dirty="0"/>
                  <a:t>, </a:t>
                </a:r>
                <a:r>
                  <a:rPr lang="en-US" sz="2000" i="1" dirty="0"/>
                  <a:t>x</a:t>
                </a:r>
                <a:r>
                  <a:rPr lang="en-US" sz="2000" dirty="0"/>
                  <a:t> </a:t>
                </a:r>
                <a:r>
                  <a:rPr lang="en-US" sz="2000" i="1" dirty="0"/>
                  <a:t>&lt;</a:t>
                </a:r>
                <a:r>
                  <a:rPr lang="en-US" sz="2000" dirty="0"/>
                  <a:t> </a:t>
                </a:r>
                <a:r>
                  <a:rPr lang="en-US" sz="2000" i="1" dirty="0"/>
                  <a:t>y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või</a:t>
                </a:r>
                <a:r>
                  <a:rPr lang="en-US" sz="2000" dirty="0"/>
                  <a:t> </a:t>
                </a:r>
                <a:r>
                  <a:rPr lang="en-US" sz="2000" i="1" dirty="0"/>
                  <a:t>x = y</a:t>
                </a:r>
              </a:p>
              <a:p>
                <a:r>
                  <a:rPr lang="en-US" sz="2000" dirty="0" err="1"/>
                  <a:t>Kui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tunnuste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väärtused</a:t>
                </a:r>
                <a:r>
                  <a:rPr lang="en-US" sz="2000" dirty="0"/>
                  <a:t> on </a:t>
                </a:r>
                <a:r>
                  <a:rPr lang="en-US" sz="2000" dirty="0" err="1"/>
                  <a:t>arvulised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või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vähemalt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järjestatavad</a:t>
                </a:r>
                <a:r>
                  <a:rPr lang="en-US" sz="2000" dirty="0"/>
                  <a:t>, on </a:t>
                </a:r>
                <a:r>
                  <a:rPr lang="en-US" sz="2000" dirty="0" err="1"/>
                  <a:t>mõttekam</a:t>
                </a:r>
                <a:r>
                  <a:rPr lang="en-US" sz="2000" dirty="0"/>
                  <a:t> </a:t>
                </a:r>
                <a:r>
                  <a:rPr lang="en-US" sz="2000" dirty="0" err="1"/>
                  <a:t>Wilcoxoni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astakmärgitest</a:t>
                </a:r>
                <a:endParaRPr lang="en-US" sz="2000" dirty="0"/>
              </a:p>
              <a:p>
                <a:pPr lvl="1"/>
                <a:r>
                  <a:rPr lang="en-US" sz="1600" dirty="0" err="1"/>
                  <a:t>Võtab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arvesse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pluss</a:t>
                </a:r>
                <a:r>
                  <a:rPr lang="en-US" sz="1600" dirty="0"/>
                  <a:t>- ja </a:t>
                </a:r>
                <a:r>
                  <a:rPr lang="en-US" sz="1600" dirty="0" err="1"/>
                  <a:t>miinuspaaride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puhul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andmepaari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väärtuste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erinevust</a:t>
                </a:r>
                <a:r>
                  <a:rPr lang="en-US" sz="1600" dirty="0"/>
                  <a:t> (x – y)</a:t>
                </a:r>
              </a:p>
              <a:p>
                <a:pPr marL="457200" lvl="1" indent="0">
                  <a:buNone/>
                </a:pPr>
                <a:endParaRPr lang="en-US" sz="1600" dirty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𝑊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sup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m:rPr>
                              <m:sty m:val="p"/>
                            </m:rPr>
                            <a:rPr lang="en-US" sz="1800" b="0" i="0" smtClean="0">
                              <a:latin typeface="Cambria Math" panose="02040503050406030204" pitchFamily="18" charset="0"/>
                            </a:rPr>
                            <m:t>sgn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]</m:t>
                          </m:r>
                        </m:e>
                      </m:nary>
                    </m:oMath>
                  </m:oMathPara>
                </a14:m>
                <a:endParaRPr lang="en-US" sz="1600" dirty="0"/>
              </a:p>
              <a:p>
                <a:pPr lvl="1"/>
                <a:r>
                  <a:rPr lang="en-US" sz="1600" i="1" dirty="0" err="1"/>
                  <a:t>sgn</a:t>
                </a:r>
                <a:r>
                  <a:rPr lang="en-US" sz="1600" i="1" dirty="0"/>
                  <a:t> </a:t>
                </a:r>
                <a:r>
                  <a:rPr lang="en-US" sz="1600" dirty="0"/>
                  <a:t>– </a:t>
                </a:r>
                <a:r>
                  <a:rPr lang="en-US" sz="1600" dirty="0" err="1"/>
                  <a:t>märgifunktsioon</a:t>
                </a:r>
                <a:endParaRPr lang="en-US" sz="1600" dirty="0"/>
              </a:p>
              <a:p>
                <a:pPr lvl="1"/>
                <a:r>
                  <a:rPr lang="en-US" sz="1600" i="1" dirty="0"/>
                  <a:t>R</a:t>
                </a:r>
                <a:r>
                  <a:rPr lang="en-US" sz="1600" i="1" baseline="-25000" dirty="0"/>
                  <a:t>i</a:t>
                </a:r>
                <a:r>
                  <a:rPr lang="en-US" sz="1600" i="1" dirty="0"/>
                  <a:t> </a:t>
                </a:r>
                <a:r>
                  <a:rPr lang="en-US" sz="1600" dirty="0"/>
                  <a:t>– </a:t>
                </a:r>
                <a:r>
                  <a:rPr lang="en-US" sz="1600" dirty="0" err="1"/>
                  <a:t>andmepaari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astak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selle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väärtuste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vahe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põhjal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variatsioonirea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esimene</a:t>
                </a:r>
                <a:r>
                  <a:rPr lang="en-US" sz="1600" dirty="0"/>
                  <a:t> on </a:t>
                </a:r>
                <a:r>
                  <a:rPr lang="en-US" sz="1600" dirty="0" err="1"/>
                  <a:t>väikseima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vahega</a:t>
                </a:r>
                <a:r>
                  <a:rPr lang="en-US" sz="1600" dirty="0"/>
                  <a:t> </a:t>
                </a:r>
                <a:r>
                  <a:rPr lang="en-US" sz="1600" dirty="0" err="1"/>
                  <a:t>paar</a:t>
                </a:r>
                <a:endParaRPr lang="en-US" sz="1600" dirty="0"/>
              </a:p>
              <a:p>
                <a:pPr lvl="1"/>
                <a:r>
                  <a:rPr lang="en-US" sz="1600" i="1" dirty="0"/>
                  <a:t>N</a:t>
                </a:r>
                <a:r>
                  <a:rPr lang="en-US" sz="1600" i="1" baseline="-25000" dirty="0"/>
                  <a:t>r</a:t>
                </a:r>
                <a:r>
                  <a:rPr lang="en-US" sz="1600" dirty="0"/>
                  <a:t> – </a:t>
                </a:r>
                <a:r>
                  <a:rPr lang="en-US" sz="1600" dirty="0" err="1"/>
                  <a:t>andmepaaride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arv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kus</a:t>
                </a:r>
                <a:r>
                  <a:rPr lang="en-US" sz="1600" dirty="0"/>
                  <a:t> </a:t>
                </a:r>
                <a:r>
                  <a:rPr lang="en-US" sz="1600" i="1" dirty="0"/>
                  <a:t>x – y </a:t>
                </a:r>
                <a:r>
                  <a:rPr lang="en-US" sz="1600" dirty="0"/>
                  <a:t>≠ 0</a:t>
                </a:r>
              </a:p>
              <a:p>
                <a:pPr lvl="1"/>
                <a:r>
                  <a:rPr lang="en-US" sz="1600" i="1" dirty="0"/>
                  <a:t>W</a:t>
                </a:r>
                <a:r>
                  <a:rPr lang="en-US" sz="1600" dirty="0"/>
                  <a:t> </a:t>
                </a:r>
                <a:r>
                  <a:rPr lang="en-US" sz="1600" dirty="0" err="1"/>
                  <a:t>ei</a:t>
                </a:r>
                <a:r>
                  <a:rPr lang="en-US" sz="1600" dirty="0"/>
                  <a:t> ole </a:t>
                </a:r>
                <a:r>
                  <a:rPr lang="en-US" sz="1600" dirty="0" err="1"/>
                  <a:t>hästi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sisuliselt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tõlgendatav</a:t>
                </a:r>
                <a:r>
                  <a:rPr lang="en-US" sz="1600" dirty="0"/>
                  <a:t>, </a:t>
                </a:r>
                <a:r>
                  <a:rPr lang="en-US" sz="1600" dirty="0" err="1"/>
                  <a:t>järelduste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tegemisel</a:t>
                </a:r>
                <a:r>
                  <a:rPr lang="en-US" sz="1600" dirty="0"/>
                  <a:t> </a:t>
                </a:r>
                <a:r>
                  <a:rPr lang="en-US" sz="1600" dirty="0" err="1"/>
                  <a:t>informatiivsem</a:t>
                </a:r>
                <a:r>
                  <a:rPr lang="en-US" sz="1600" dirty="0"/>
                  <a:t> </a:t>
                </a:r>
                <a:r>
                  <a:rPr lang="en-US" sz="1600" dirty="0" err="1"/>
                  <a:t>selle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olulisuse</a:t>
                </a:r>
                <a:r>
                  <a:rPr lang="en-US" sz="1600" dirty="0"/>
                  <a:t> </a:t>
                </a:r>
                <a:r>
                  <a:rPr lang="en-US" sz="1600" dirty="0" err="1"/>
                  <a:t>tõenäosus</a:t>
                </a:r>
                <a:endParaRPr lang="en-US" sz="1600" dirty="0"/>
              </a:p>
              <a:p>
                <a:r>
                  <a:rPr lang="en-US" sz="2000" dirty="0"/>
                  <a:t>NB! </a:t>
                </a:r>
                <a:r>
                  <a:rPr lang="en-US" sz="2000" dirty="0" err="1"/>
                  <a:t>Märgitestid</a:t>
                </a:r>
                <a:r>
                  <a:rPr lang="en-US" sz="2000" dirty="0"/>
                  <a:t> </a:t>
                </a:r>
                <a:r>
                  <a:rPr lang="en-US" sz="2000" dirty="0" err="1"/>
                  <a:t>arvestavad</a:t>
                </a:r>
                <a:r>
                  <a:rPr lang="en-US" sz="2000" dirty="0"/>
                  <a:t> </a:t>
                </a:r>
                <a:r>
                  <a:rPr lang="en-US" sz="2000" dirty="0" err="1"/>
                  <a:t>muutuse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olulisust</a:t>
                </a:r>
                <a:r>
                  <a:rPr lang="en-US" sz="2000" dirty="0"/>
                  <a:t>, </a:t>
                </a:r>
                <a:r>
                  <a:rPr lang="en-US" sz="2000" dirty="0" err="1"/>
                  <a:t>vääruste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püsivus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võib</a:t>
                </a:r>
                <a:r>
                  <a:rPr lang="en-US" sz="2000" dirty="0"/>
                  <a:t> </a:t>
                </a:r>
                <a:r>
                  <a:rPr lang="en-US" sz="2000" dirty="0" err="1"/>
                  <a:t>kahe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silma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vahele</a:t>
                </a:r>
                <a:r>
                  <a:rPr lang="en-US" sz="2000" dirty="0"/>
                  <a:t> </a:t>
                </a:r>
                <a:r>
                  <a:rPr lang="en-US" sz="2000" dirty="0" err="1"/>
                  <a:t>jääda</a:t>
                </a:r>
                <a:endParaRPr lang="en-US" sz="2000" dirty="0"/>
              </a:p>
              <a:p>
                <a:pPr lvl="1"/>
                <a:endParaRPr lang="et-EE" sz="16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2"/>
                <a:stretch>
                  <a:fillRect l="-522" t="-1961" r="-464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721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Märgitest</a:t>
            </a:r>
            <a:r>
              <a:rPr lang="en-US" sz="4000" dirty="0"/>
              <a:t> ja </a:t>
            </a:r>
            <a:r>
              <a:rPr lang="en-US" sz="4000" dirty="0" err="1"/>
              <a:t>Wilcoxoni</a:t>
            </a:r>
            <a:r>
              <a:rPr lang="en-US" sz="4000" dirty="0"/>
              <a:t> </a:t>
            </a:r>
            <a:r>
              <a:rPr lang="en-US" sz="4000" dirty="0" err="1"/>
              <a:t>astakmärgitest</a:t>
            </a:r>
            <a:endParaRPr lang="et-E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 err="1"/>
              <a:t>Näited</a:t>
            </a:r>
            <a:r>
              <a:rPr lang="en-US" sz="2000" dirty="0"/>
              <a:t> R-s</a:t>
            </a:r>
            <a:endParaRPr lang="et-EE" sz="1600" dirty="0"/>
          </a:p>
        </p:txBody>
      </p:sp>
    </p:spTree>
    <p:extLst>
      <p:ext uri="{BB962C8B-B14F-4D97-AF65-F5344CB8AC3E}">
        <p14:creationId xmlns:p14="http://schemas.microsoft.com/office/powerpoint/2010/main" val="425352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093F-E242-460A-8B46-836FE45FB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Ülesanded</a:t>
            </a:r>
            <a:r>
              <a:rPr lang="en-US" dirty="0"/>
              <a:t> </a:t>
            </a:r>
            <a:r>
              <a:rPr lang="en-US" dirty="0" err="1"/>
              <a:t>praktikumis</a:t>
            </a:r>
            <a:r>
              <a:rPr lang="en-US" dirty="0"/>
              <a:t>: </a:t>
            </a:r>
            <a:r>
              <a:rPr lang="en-US" dirty="0" err="1"/>
              <a:t>märgitestid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0D136-417E-4339-ABC0-417EFA528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EE9:</a:t>
            </a:r>
          </a:p>
          <a:p>
            <a:pPr lvl="1"/>
            <a:r>
              <a:rPr lang="en-US" dirty="0"/>
              <a:t>Kas </a:t>
            </a:r>
            <a:r>
              <a:rPr lang="en-US" dirty="0" err="1"/>
              <a:t>vastaja</a:t>
            </a:r>
            <a:r>
              <a:rPr lang="en-US" dirty="0"/>
              <a:t> </a:t>
            </a:r>
            <a:r>
              <a:rPr lang="en-US" dirty="0" err="1"/>
              <a:t>haridustase</a:t>
            </a:r>
            <a:r>
              <a:rPr lang="en-US" dirty="0"/>
              <a:t> ja </a:t>
            </a:r>
            <a:r>
              <a:rPr lang="en-US" dirty="0" err="1"/>
              <a:t>isa</a:t>
            </a:r>
            <a:r>
              <a:rPr lang="en-US" dirty="0"/>
              <a:t> </a:t>
            </a:r>
            <a:r>
              <a:rPr lang="en-US" dirty="0" err="1"/>
              <a:t>haridustase</a:t>
            </a:r>
            <a:r>
              <a:rPr lang="en-US" dirty="0"/>
              <a:t> </a:t>
            </a:r>
            <a:r>
              <a:rPr lang="en-US" dirty="0" err="1"/>
              <a:t>erinevad</a:t>
            </a:r>
            <a:r>
              <a:rPr lang="en-US" dirty="0"/>
              <a:t>? </a:t>
            </a:r>
            <a:r>
              <a:rPr lang="en-US" dirty="0" err="1"/>
              <a:t>Vastaja</a:t>
            </a:r>
            <a:r>
              <a:rPr lang="en-US" dirty="0"/>
              <a:t> ja ema </a:t>
            </a:r>
            <a:r>
              <a:rPr lang="en-US" dirty="0" err="1"/>
              <a:t>haridustase</a:t>
            </a:r>
            <a:r>
              <a:rPr lang="en-US" dirty="0"/>
              <a:t>?</a:t>
            </a:r>
          </a:p>
          <a:p>
            <a:pPr lvl="1"/>
            <a:r>
              <a:rPr lang="en-US" dirty="0" err="1"/>
              <a:t>Millist</a:t>
            </a:r>
            <a:r>
              <a:rPr lang="en-US" dirty="0"/>
              <a:t> </a:t>
            </a:r>
            <a:r>
              <a:rPr lang="en-US" dirty="0" err="1"/>
              <a:t>märgitesti</a:t>
            </a:r>
            <a:r>
              <a:rPr lang="en-US" dirty="0"/>
              <a:t> </a:t>
            </a:r>
            <a:r>
              <a:rPr lang="en-US" dirty="0" err="1"/>
              <a:t>oleks</a:t>
            </a:r>
            <a:r>
              <a:rPr lang="en-US" dirty="0"/>
              <a:t> </a:t>
            </a:r>
            <a:r>
              <a:rPr lang="en-US" dirty="0" err="1"/>
              <a:t>antud</a:t>
            </a:r>
            <a:r>
              <a:rPr lang="en-US" dirty="0"/>
              <a:t> </a:t>
            </a:r>
            <a:r>
              <a:rPr lang="en-US" dirty="0" err="1"/>
              <a:t>juhul</a:t>
            </a:r>
            <a:r>
              <a:rPr lang="en-US" dirty="0"/>
              <a:t> </a:t>
            </a:r>
            <a:r>
              <a:rPr lang="en-US" dirty="0" err="1"/>
              <a:t>kohane</a:t>
            </a:r>
            <a:r>
              <a:rPr lang="en-US" dirty="0"/>
              <a:t> </a:t>
            </a:r>
            <a:r>
              <a:rPr lang="en-US" dirty="0" err="1"/>
              <a:t>kasutada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Kas </a:t>
            </a:r>
            <a:r>
              <a:rPr lang="en-US" dirty="0" err="1"/>
              <a:t>ideaalne</a:t>
            </a:r>
            <a:r>
              <a:rPr lang="en-US" dirty="0"/>
              <a:t> </a:t>
            </a:r>
            <a:r>
              <a:rPr lang="en-US" dirty="0" err="1"/>
              <a:t>vanus</a:t>
            </a:r>
            <a:r>
              <a:rPr lang="en-US" dirty="0"/>
              <a:t> </a:t>
            </a:r>
            <a:r>
              <a:rPr lang="en-US" dirty="0" err="1"/>
              <a:t>lapsevanemaks</a:t>
            </a:r>
            <a:r>
              <a:rPr lang="en-US" dirty="0"/>
              <a:t> </a:t>
            </a:r>
            <a:r>
              <a:rPr lang="en-US" dirty="0" err="1"/>
              <a:t>saamise</a:t>
            </a:r>
            <a:r>
              <a:rPr lang="en-US" dirty="0"/>
              <a:t> </a:t>
            </a:r>
            <a:r>
              <a:rPr lang="en-US" dirty="0" err="1"/>
              <a:t>jaoks</a:t>
            </a:r>
            <a:r>
              <a:rPr lang="en-US" dirty="0"/>
              <a:t> </a:t>
            </a:r>
            <a:r>
              <a:rPr lang="en-US" dirty="0" err="1"/>
              <a:t>erineb</a:t>
            </a:r>
            <a:r>
              <a:rPr lang="en-US" dirty="0"/>
              <a:t> </a:t>
            </a:r>
            <a:r>
              <a:rPr lang="en-US" dirty="0" err="1"/>
              <a:t>partneriga</a:t>
            </a:r>
            <a:r>
              <a:rPr lang="en-US" dirty="0"/>
              <a:t> </a:t>
            </a:r>
            <a:r>
              <a:rPr lang="en-US" dirty="0" err="1"/>
              <a:t>kooselu</a:t>
            </a:r>
            <a:r>
              <a:rPr lang="en-US" dirty="0"/>
              <a:t> </a:t>
            </a:r>
            <a:r>
              <a:rPr lang="en-US" dirty="0" err="1"/>
              <a:t>alustamise</a:t>
            </a:r>
            <a:r>
              <a:rPr lang="en-US" dirty="0"/>
              <a:t> </a:t>
            </a:r>
            <a:r>
              <a:rPr lang="en-US" dirty="0" err="1"/>
              <a:t>ideaalsest</a:t>
            </a:r>
            <a:r>
              <a:rPr lang="en-US" dirty="0"/>
              <a:t> </a:t>
            </a:r>
            <a:r>
              <a:rPr lang="en-US" dirty="0" err="1"/>
              <a:t>vanusest</a:t>
            </a:r>
            <a:r>
              <a:rPr lang="en-US" dirty="0"/>
              <a:t> (</a:t>
            </a:r>
            <a:r>
              <a:rPr lang="en-US" dirty="0" err="1"/>
              <a:t>vastajate</a:t>
            </a:r>
            <a:r>
              <a:rPr lang="en-US" dirty="0"/>
              <a:t> </a:t>
            </a:r>
            <a:r>
              <a:rPr lang="en-US" dirty="0" err="1"/>
              <a:t>hinnangutest</a:t>
            </a:r>
            <a:r>
              <a:rPr lang="en-US" dirty="0"/>
              <a:t> </a:t>
            </a:r>
            <a:r>
              <a:rPr lang="en-US" dirty="0" err="1"/>
              <a:t>lähtuvalt</a:t>
            </a:r>
            <a:r>
              <a:rPr lang="en-US" dirty="0"/>
              <a:t>)? </a:t>
            </a:r>
            <a:r>
              <a:rPr lang="en-US" dirty="0" err="1"/>
              <a:t>Abiellumise</a:t>
            </a:r>
            <a:r>
              <a:rPr lang="en-US" dirty="0"/>
              <a:t> </a:t>
            </a:r>
            <a:r>
              <a:rPr lang="en-US" dirty="0" err="1"/>
              <a:t>ideaalsest</a:t>
            </a:r>
            <a:r>
              <a:rPr lang="en-US" dirty="0"/>
              <a:t> </a:t>
            </a:r>
            <a:r>
              <a:rPr lang="en-US" dirty="0" err="1"/>
              <a:t>vanusest</a:t>
            </a:r>
            <a:r>
              <a:rPr lang="en-US" dirty="0"/>
              <a:t>?</a:t>
            </a:r>
          </a:p>
          <a:p>
            <a:pPr lvl="1"/>
            <a:r>
              <a:rPr lang="en-US" dirty="0" err="1"/>
              <a:t>Elusündmuste</a:t>
            </a:r>
            <a:r>
              <a:rPr lang="en-US" dirty="0"/>
              <a:t> </a:t>
            </a:r>
            <a:r>
              <a:rPr lang="en-US" dirty="0" err="1"/>
              <a:t>ajastamise</a:t>
            </a:r>
            <a:r>
              <a:rPr lang="en-US" dirty="0"/>
              <a:t> </a:t>
            </a:r>
            <a:r>
              <a:rPr lang="en-US" dirty="0" err="1"/>
              <a:t>eelistuste</a:t>
            </a:r>
            <a:r>
              <a:rPr lang="en-US" dirty="0"/>
              <a:t> </a:t>
            </a:r>
            <a:r>
              <a:rPr lang="en-US" dirty="0" err="1"/>
              <a:t>plokk</a:t>
            </a:r>
            <a:r>
              <a:rPr lang="en-US" dirty="0"/>
              <a:t> on ESS-s </a:t>
            </a:r>
            <a:r>
              <a:rPr lang="en-US" dirty="0" err="1"/>
              <a:t>olnud</a:t>
            </a:r>
            <a:r>
              <a:rPr lang="en-US" dirty="0"/>
              <a:t> </a:t>
            </a:r>
            <a:r>
              <a:rPr lang="en-US" dirty="0" err="1"/>
              <a:t>nii</a:t>
            </a:r>
            <a:r>
              <a:rPr lang="en-US" dirty="0"/>
              <a:t> </a:t>
            </a:r>
            <a:r>
              <a:rPr lang="en-US" dirty="0" err="1"/>
              <a:t>aastal</a:t>
            </a:r>
            <a:r>
              <a:rPr lang="en-US" dirty="0"/>
              <a:t> 2018 </a:t>
            </a:r>
            <a:r>
              <a:rPr lang="en-US" dirty="0" err="1"/>
              <a:t>kui</a:t>
            </a:r>
            <a:r>
              <a:rPr lang="en-US" dirty="0"/>
              <a:t> 2012. Kas </a:t>
            </a:r>
            <a:r>
              <a:rPr lang="en-US" dirty="0" err="1"/>
              <a:t>nendes</a:t>
            </a:r>
            <a:r>
              <a:rPr lang="en-US" dirty="0"/>
              <a:t> </a:t>
            </a:r>
            <a:r>
              <a:rPr lang="en-US" dirty="0" err="1"/>
              <a:t>eelistustes</a:t>
            </a:r>
            <a:r>
              <a:rPr lang="en-US" dirty="0"/>
              <a:t> </a:t>
            </a:r>
            <a:r>
              <a:rPr lang="en-US" dirty="0" err="1"/>
              <a:t>ajalise</a:t>
            </a:r>
            <a:r>
              <a:rPr lang="en-US" dirty="0"/>
              <a:t> </a:t>
            </a:r>
            <a:r>
              <a:rPr lang="en-US" dirty="0" err="1"/>
              <a:t>muutuse</a:t>
            </a:r>
            <a:r>
              <a:rPr lang="en-US" dirty="0"/>
              <a:t> </a:t>
            </a:r>
            <a:r>
              <a:rPr lang="en-US" dirty="0" err="1"/>
              <a:t>uurimiseks</a:t>
            </a:r>
            <a:r>
              <a:rPr lang="en-US" dirty="0"/>
              <a:t> </a:t>
            </a:r>
            <a:r>
              <a:rPr lang="en-US" dirty="0" err="1"/>
              <a:t>oleks</a:t>
            </a:r>
            <a:r>
              <a:rPr lang="en-US" dirty="0"/>
              <a:t> </a:t>
            </a:r>
            <a:r>
              <a:rPr lang="en-US" dirty="0" err="1"/>
              <a:t>kohane</a:t>
            </a:r>
            <a:r>
              <a:rPr lang="en-US" dirty="0"/>
              <a:t> </a:t>
            </a:r>
            <a:r>
              <a:rPr lang="en-US" dirty="0" err="1"/>
              <a:t>kasutada</a:t>
            </a:r>
            <a:r>
              <a:rPr lang="en-US" dirty="0"/>
              <a:t> </a:t>
            </a:r>
            <a:r>
              <a:rPr lang="en-US" dirty="0" err="1"/>
              <a:t>märgiteste</a:t>
            </a:r>
            <a:r>
              <a:rPr lang="en-US" dirty="0"/>
              <a:t>?</a:t>
            </a:r>
          </a:p>
          <a:p>
            <a:pPr lvl="1"/>
            <a:endParaRPr lang="et-EE" dirty="0"/>
          </a:p>
        </p:txBody>
      </p:sp>
    </p:spTree>
    <p:extLst>
      <p:ext uri="{BB962C8B-B14F-4D97-AF65-F5344CB8AC3E}">
        <p14:creationId xmlns:p14="http://schemas.microsoft.com/office/powerpoint/2010/main" val="2153433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DAEF9-E42A-4BA9-A1A3-2D23E82E9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Mittep</a:t>
            </a:r>
            <a:r>
              <a:rPr lang="en-US" dirty="0" err="1"/>
              <a:t>arameetrilised</a:t>
            </a:r>
            <a:r>
              <a:rPr lang="en-US" dirty="0"/>
              <a:t> </a:t>
            </a:r>
            <a:r>
              <a:rPr lang="en-US" dirty="0" err="1"/>
              <a:t>testid</a:t>
            </a:r>
            <a:endParaRPr lang="et-E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39E78-9282-47AC-B7AA-FBC9AB6C1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19792" cy="4351338"/>
          </a:xfrm>
        </p:spPr>
        <p:txBody>
          <a:bodyPr/>
          <a:lstStyle/>
          <a:p>
            <a:r>
              <a:rPr lang="et-EE" dirty="0" err="1"/>
              <a:t>Mitteparameetrilised</a:t>
            </a:r>
            <a:r>
              <a:rPr lang="et-EE" dirty="0"/>
              <a:t> testid seevastu</a:t>
            </a:r>
          </a:p>
          <a:p>
            <a:pPr lvl="1"/>
            <a:r>
              <a:rPr lang="et-EE" dirty="0"/>
              <a:t>e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esita</a:t>
            </a:r>
            <a:r>
              <a:rPr lang="en-US" dirty="0"/>
              <a:t> </a:t>
            </a:r>
            <a:r>
              <a:rPr lang="en-US" dirty="0" err="1"/>
              <a:t>nõudeid</a:t>
            </a:r>
            <a:r>
              <a:rPr lang="en-US" dirty="0"/>
              <a:t> </a:t>
            </a:r>
            <a:r>
              <a:rPr lang="en-US" dirty="0" err="1"/>
              <a:t>tunnuste</a:t>
            </a:r>
            <a:r>
              <a:rPr lang="en-US" dirty="0"/>
              <a:t> </a:t>
            </a:r>
            <a:r>
              <a:rPr lang="en-US" dirty="0" err="1"/>
              <a:t>jaotustele</a:t>
            </a:r>
            <a:endParaRPr lang="en-US" dirty="0"/>
          </a:p>
          <a:p>
            <a:pPr lvl="1"/>
            <a:r>
              <a:rPr lang="et-EE" dirty="0"/>
              <a:t>e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toetu</a:t>
            </a:r>
            <a:r>
              <a:rPr lang="en-US" dirty="0"/>
              <a:t> </a:t>
            </a:r>
            <a:r>
              <a:rPr lang="en-US" dirty="0" err="1"/>
              <a:t>otseselt</a:t>
            </a:r>
            <a:r>
              <a:rPr lang="en-US" dirty="0"/>
              <a:t> </a:t>
            </a:r>
            <a:r>
              <a:rPr lang="et-EE" dirty="0"/>
              <a:t>tunnuste </a:t>
            </a:r>
            <a:r>
              <a:rPr lang="en-US" dirty="0" err="1"/>
              <a:t>jaotusparameetritele</a:t>
            </a:r>
            <a:endParaRPr lang="et-EE" dirty="0"/>
          </a:p>
          <a:p>
            <a:pPr lvl="1"/>
            <a:r>
              <a:rPr lang="et-EE" dirty="0"/>
              <a:t>=&gt; väljapääs olukorras, kus tunnuste jaotused ei vasta parameetriliste testide eeldustele</a:t>
            </a:r>
          </a:p>
          <a:p>
            <a:r>
              <a:rPr lang="et-EE" dirty="0"/>
              <a:t>Milliseid </a:t>
            </a:r>
            <a:r>
              <a:rPr lang="et-EE" dirty="0" err="1"/>
              <a:t>mitteparameetrilisi</a:t>
            </a:r>
            <a:r>
              <a:rPr lang="et-EE" dirty="0"/>
              <a:t> teste oleme varem õppinud?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4D6FCEA-7EA6-4661-A115-777D17971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705162"/>
              </p:ext>
            </p:extLst>
          </p:nvPr>
        </p:nvGraphicFramePr>
        <p:xfrm>
          <a:off x="1866123" y="3593549"/>
          <a:ext cx="8994710" cy="30604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19736">
                  <a:extLst>
                    <a:ext uri="{9D8B030D-6E8A-4147-A177-3AD203B41FA5}">
                      <a16:colId xmlns:a16="http://schemas.microsoft.com/office/drawing/2014/main" val="338534114"/>
                    </a:ext>
                  </a:extLst>
                </a:gridCol>
                <a:gridCol w="1936776">
                  <a:extLst>
                    <a:ext uri="{9D8B030D-6E8A-4147-A177-3AD203B41FA5}">
                      <a16:colId xmlns:a16="http://schemas.microsoft.com/office/drawing/2014/main" val="567923926"/>
                    </a:ext>
                  </a:extLst>
                </a:gridCol>
                <a:gridCol w="2902922">
                  <a:extLst>
                    <a:ext uri="{9D8B030D-6E8A-4147-A177-3AD203B41FA5}">
                      <a16:colId xmlns:a16="http://schemas.microsoft.com/office/drawing/2014/main" val="3478333862"/>
                    </a:ext>
                  </a:extLst>
                </a:gridCol>
                <a:gridCol w="2635276">
                  <a:extLst>
                    <a:ext uri="{9D8B030D-6E8A-4147-A177-3AD203B41FA5}">
                      <a16:colId xmlns:a16="http://schemas.microsoft.com/office/drawing/2014/main" val="4190393315"/>
                    </a:ext>
                  </a:extLst>
                </a:gridCol>
              </a:tblGrid>
              <a:tr h="551946">
                <a:tc>
                  <a:txBody>
                    <a:bodyPr/>
                    <a:lstStyle/>
                    <a:p>
                      <a:pPr algn="ctr" fontAlgn="ctr"/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Mitut kogumit võrdleme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t-E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80180"/>
                  </a:ext>
                </a:extLst>
              </a:tr>
              <a:tr h="553853">
                <a:tc>
                  <a:txBody>
                    <a:bodyPr/>
                    <a:lstStyle/>
                    <a:p>
                      <a:pPr algn="ctr" fontAlgn="ctr"/>
                      <a:endParaRPr lang="et-E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>
                          <a:effectLst/>
                        </a:rPr>
                        <a:t>kahte</a:t>
                      </a:r>
                      <a:endParaRPr lang="et-E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rohkem kui kahte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906924"/>
                  </a:ext>
                </a:extLst>
              </a:tr>
              <a:tr h="127090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Kogumid on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sõltumatud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>
                          <a:effectLst/>
                        </a:rPr>
                        <a:t>Kolmogorovi-Smirnovi test, Wilcoxoni astaksummatest ehk Manni-Whitney U-test</a:t>
                      </a:r>
                      <a:endParaRPr lang="et-EE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t-EE" sz="1600" u="none" strike="noStrike" dirty="0" err="1">
                          <a:effectLst/>
                        </a:rPr>
                        <a:t>Kruskali</a:t>
                      </a:r>
                      <a:r>
                        <a:rPr lang="et-EE" sz="1600" u="none" strike="noStrike" dirty="0">
                          <a:effectLst/>
                        </a:rPr>
                        <a:t>-Wallise test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0007735"/>
                  </a:ext>
                </a:extLst>
              </a:tr>
              <a:tr h="683737">
                <a:tc vMerge="1">
                  <a:txBody>
                    <a:bodyPr/>
                    <a:lstStyle/>
                    <a:p>
                      <a:endParaRPr lang="et-E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paariskogumid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>
                          <a:effectLst/>
                        </a:rPr>
                        <a:t>märgitest, </a:t>
                      </a:r>
                    </a:p>
                    <a:p>
                      <a:pPr algn="ctr" fontAlgn="ctr"/>
                      <a:r>
                        <a:rPr lang="et-EE" sz="1600" u="none" strike="noStrike" dirty="0" err="1">
                          <a:effectLst/>
                        </a:rPr>
                        <a:t>Wilcoxoni</a:t>
                      </a:r>
                      <a:r>
                        <a:rPr lang="et-EE" sz="1600" u="none" strike="noStrike" dirty="0">
                          <a:effectLst/>
                        </a:rPr>
                        <a:t> astakmärgitest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t-EE" sz="1600" u="none" strike="noStrike" dirty="0" err="1">
                          <a:effectLst/>
                        </a:rPr>
                        <a:t>Friedmani</a:t>
                      </a:r>
                      <a:r>
                        <a:rPr lang="et-EE" sz="1600" u="none" strike="noStrike" dirty="0">
                          <a:effectLst/>
                        </a:rPr>
                        <a:t> test</a:t>
                      </a:r>
                      <a:endParaRPr lang="et-EE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74155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195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94966" cy="4351338"/>
          </a:xfrm>
        </p:spPr>
        <p:txBody>
          <a:bodyPr>
            <a:normAutofit/>
          </a:bodyPr>
          <a:lstStyle/>
          <a:p>
            <a:r>
              <a:rPr lang="et-EE" sz="1800" dirty="0"/>
              <a:t>Otstarve:</a:t>
            </a:r>
          </a:p>
          <a:p>
            <a:pPr lvl="1"/>
            <a:r>
              <a:rPr lang="et-EE" sz="1600" dirty="0"/>
              <a:t>Kahe teineteisest sõltumatu kogumi võrdlus pideva tunnuse alusel</a:t>
            </a:r>
          </a:p>
          <a:p>
            <a:r>
              <a:rPr lang="et-EE" sz="1800" dirty="0"/>
              <a:t>T</a:t>
            </a:r>
            <a:r>
              <a:rPr lang="fi-FI" sz="1800" dirty="0" err="1"/>
              <a:t>eststatistiku</a:t>
            </a:r>
            <a:r>
              <a:rPr lang="fi-FI" sz="1800" dirty="0"/>
              <a:t> </a:t>
            </a:r>
            <a:r>
              <a:rPr lang="fi-FI" sz="1800" dirty="0" err="1"/>
              <a:t>aluseks</a:t>
            </a:r>
            <a:r>
              <a:rPr lang="fi-FI" sz="1800" dirty="0"/>
              <a:t> on </a:t>
            </a:r>
            <a:r>
              <a:rPr lang="fi-FI" sz="1800" dirty="0" err="1"/>
              <a:t>tunnuse</a:t>
            </a:r>
            <a:r>
              <a:rPr lang="fi-FI" sz="1800" dirty="0"/>
              <a:t> </a:t>
            </a:r>
            <a:r>
              <a:rPr lang="fi-FI" sz="1800" dirty="0" err="1"/>
              <a:t>kumulatiivne</a:t>
            </a:r>
            <a:r>
              <a:rPr lang="fi-FI" sz="1800" dirty="0"/>
              <a:t> jaotus</a:t>
            </a:r>
            <a:r>
              <a:rPr lang="et-EE" sz="1800" dirty="0"/>
              <a:t> =&gt;</a:t>
            </a:r>
          </a:p>
          <a:p>
            <a:pPr lvl="1"/>
            <a:r>
              <a:rPr lang="et-EE" sz="1600" dirty="0"/>
              <a:t>Eeldab järjestuse olemasolu</a:t>
            </a:r>
          </a:p>
          <a:p>
            <a:r>
              <a:rPr lang="et-EE" sz="1800" dirty="0"/>
              <a:t>Uuritakse, kui suur on suurim lahknevus kahe kogumi (grupi) kumulatiivsetes jaotustes</a:t>
            </a:r>
          </a:p>
        </p:txBody>
      </p:sp>
    </p:spTree>
    <p:extLst>
      <p:ext uri="{BB962C8B-B14F-4D97-AF65-F5344CB8AC3E}">
        <p14:creationId xmlns:p14="http://schemas.microsoft.com/office/powerpoint/2010/main" val="2693287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5351BE8-1CE8-4E08-A7DC-954D34372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0468" y="2099378"/>
            <a:ext cx="3887836" cy="419157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F878EF-1EE2-4F51-BE28-21F7E86B4202}"/>
              </a:ext>
            </a:extLst>
          </p:cNvPr>
          <p:cNvSpPr/>
          <p:nvPr/>
        </p:nvSpPr>
        <p:spPr>
          <a:xfrm>
            <a:off x="2191975" y="1906057"/>
            <a:ext cx="5206313" cy="44649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E13A0A-8FDA-4EB9-ABD6-62CD6DB28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788" y="2107616"/>
            <a:ext cx="3629343" cy="28845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E6DF4B-6B64-474E-9F0C-8A6F003C9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81" y="1078108"/>
            <a:ext cx="5023833" cy="537835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7502B56-04D5-4958-A22A-9570C7B659A4}"/>
              </a:ext>
            </a:extLst>
          </p:cNvPr>
          <p:cNvCxnSpPr>
            <a:cxnSpLocks/>
          </p:cNvCxnSpPr>
          <p:nvPr/>
        </p:nvCxnSpPr>
        <p:spPr>
          <a:xfrm>
            <a:off x="7992156" y="3290538"/>
            <a:ext cx="0" cy="121680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Arrow: Down 14">
            <a:extLst>
              <a:ext uri="{FF2B5EF4-FFF2-40B4-BE49-F238E27FC236}">
                <a16:creationId xmlns:a16="http://schemas.microsoft.com/office/drawing/2014/main" id="{F5E254E1-D4AC-4CE4-92E5-7A813A380A68}"/>
              </a:ext>
            </a:extLst>
          </p:cNvPr>
          <p:cNvSpPr/>
          <p:nvPr/>
        </p:nvSpPr>
        <p:spPr>
          <a:xfrm>
            <a:off x="1927657" y="1581665"/>
            <a:ext cx="214184" cy="4376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18D24585-6CA1-43D3-9800-F0A983436D00}"/>
              </a:ext>
            </a:extLst>
          </p:cNvPr>
          <p:cNvSpPr/>
          <p:nvPr/>
        </p:nvSpPr>
        <p:spPr>
          <a:xfrm>
            <a:off x="4451576" y="1579615"/>
            <a:ext cx="214184" cy="4376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854134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953547"/>
              </a:xfrm>
            </p:spPr>
            <p:txBody>
              <a:bodyPr>
                <a:normAutofit/>
              </a:bodyPr>
              <a:lstStyle/>
              <a:p>
                <a:r>
                  <a:rPr lang="et-EE" sz="1800" dirty="0"/>
                  <a:t>Teisiti öeldes testitakse, kas mingi pideva tunnuse kumulatiivsed jaotused kahes kogumis on populatsioonis erinevad</a:t>
                </a:r>
              </a:p>
              <a:p>
                <a:pPr lvl="1"/>
                <a:r>
                  <a:rPr lang="et-EE" sz="1600" dirty="0"/>
                  <a:t>H0: kumulatiivsed jaotused kahes kogumis ei erine,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t-EE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t-EE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t-EE" sz="1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t-EE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t-EE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t-EE" sz="1600" dirty="0"/>
              </a:p>
              <a:p>
                <a:pPr lvl="1"/>
                <a:r>
                  <a:rPr lang="et-EE" sz="1600" dirty="0"/>
                  <a:t>H1: kumulatiivsed jaotused kahes kogumis erinevad,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t-EE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t-EE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t-EE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sSub>
                      <m:sSubPr>
                        <m:ctrlPr>
                          <a:rPr lang="et-EE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t-EE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t-EE" sz="1600" dirty="0"/>
              </a:p>
              <a:p>
                <a:r>
                  <a:rPr lang="et-EE" sz="1800" dirty="0"/>
                  <a:t>Konkreetne näide: kas palgad Kesk- ja Kirde-Eestis erinevad?</a:t>
                </a:r>
              </a:p>
              <a:p>
                <a:pPr lvl="1"/>
                <a:r>
                  <a:rPr lang="et-EE" sz="1600" dirty="0"/>
                  <a:t>H0: palkade kumulatiivsed jaotused Kesk- ja Kirde-Eestis ei erine</a:t>
                </a:r>
              </a:p>
              <a:p>
                <a:pPr lvl="1"/>
                <a:r>
                  <a:rPr lang="et-EE" sz="1600" dirty="0"/>
                  <a:t>H1: palkade kumulatiivsed jaotused Kesk- ja Kirde-Eestis erinevad</a:t>
                </a:r>
              </a:p>
              <a:p>
                <a:r>
                  <a:rPr lang="et-EE" sz="1800" dirty="0"/>
                  <a:t>Nagu ikka statistiliste hüpoteeside ja statistilise testi puhul, oleme huvitatud sellest,</a:t>
                </a:r>
              </a:p>
              <a:p>
                <a:pPr lvl="1"/>
                <a:r>
                  <a:rPr lang="et-EE" sz="1600" dirty="0"/>
                  <a:t>kas see erinevus, mida kahe regiooni palkade jaotuses valimis näeme, </a:t>
                </a:r>
              </a:p>
              <a:p>
                <a:pPr lvl="1"/>
                <a:r>
                  <a:rPr lang="et-EE" sz="1600" dirty="0"/>
                  <a:t>võib tuleneda sellest, et meie valimisse on </a:t>
                </a:r>
                <a:r>
                  <a:rPr lang="et-EE" sz="1600" i="1" dirty="0"/>
                  <a:t>juhuslikkuse tõttu </a:t>
                </a:r>
                <a:r>
                  <a:rPr lang="et-EE" sz="1600" dirty="0"/>
                  <a:t>sattunud ühest regioonist mõnevõrra rohkem madalama palgaga, teisest regioonist kõrgema palgaga inimesi</a:t>
                </a:r>
              </a:p>
              <a:p>
                <a:pPr lvl="1"/>
                <a:r>
                  <a:rPr lang="et-EE" sz="1600" dirty="0"/>
                  <a:t>või on erinevused palkade jaotustes niivõrd suured, et ei ole tõepärane eeldada nende esinemise põhjusena juhuslikkust, vaid kahes regioonis ongi palkade jaotus populatsioonis erinev</a:t>
                </a:r>
                <a:endParaRPr lang="et-EE" sz="1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953547"/>
              </a:xfrm>
              <a:blipFill>
                <a:blip r:embed="rId2"/>
                <a:stretch>
                  <a:fillRect l="-406" t="-1107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3789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781DB-88B2-4EC4-B7DE-C32BB515A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403E6E-0CE3-4135-B26F-74269E52769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t-EE" sz="1800" dirty="0"/>
                  <a:t>Kui erinevus kahe regiooni palkade jaotuses on suurem mingist kriitilisest väärtusest, võtame vastu alternatiivhüpoteesi</a:t>
                </a:r>
              </a:p>
              <a:p>
                <a:r>
                  <a:rPr lang="et-EE" sz="1800" dirty="0"/>
                  <a:t>Analoogne loogika </a:t>
                </a:r>
                <a:r>
                  <a:rPr lang="et-EE" sz="1800" i="1" dirty="0"/>
                  <a:t>t</a:t>
                </a:r>
                <a:r>
                  <a:rPr lang="et-EE" sz="1800" dirty="0"/>
                  <a:t>-testi (keskmiste erinevuse testimise) puhul:</a:t>
                </a:r>
              </a:p>
              <a:p>
                <a:pPr lvl="1"/>
                <a:r>
                  <a:rPr lang="et-EE" sz="1600" dirty="0"/>
                  <a:t>kui t-statistik on suurem 1,96-st või väiksem -1,96-st (kriitilised väärtused olulisuse nivool 0,05 juhul, kui vabadusastmete arv (indiviidide arv) on suur), saame olulisuse nivool 0,05 kinnitada keskmiste erinevust</a:t>
                </a:r>
              </a:p>
              <a:p>
                <a:r>
                  <a:rPr lang="et-EE" sz="1800" dirty="0"/>
                  <a:t>Mille alusel </a:t>
                </a:r>
                <a:r>
                  <a:rPr lang="et-EE" sz="1800" dirty="0" err="1"/>
                  <a:t>Kolmogorovi</a:t>
                </a:r>
                <a:r>
                  <a:rPr lang="et-EE" sz="1800" dirty="0"/>
                  <a:t>-Smirnovi testi puhul otsuse hüpoteesipaari kohta teeme?</a:t>
                </a:r>
              </a:p>
              <a:p>
                <a:pPr lvl="1"/>
                <a:r>
                  <a:rPr lang="et-EE" sz="1600" dirty="0"/>
                  <a:t>Milline on teststatistik, millised on selle kriitilised väärtused?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t-EE" sz="1600" b="0" i="1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t-EE" sz="1600" dirty="0"/>
                  <a:t> – </a:t>
                </a:r>
                <a:r>
                  <a:rPr lang="et-EE" sz="1600" i="1" dirty="0"/>
                  <a:t>D</a:t>
                </a:r>
                <a:r>
                  <a:rPr lang="et-EE" sz="1600" dirty="0"/>
                  <a:t>-statistik, kumulatiivsete jaotuste suurim erinevus</a:t>
                </a:r>
              </a:p>
              <a:p>
                <a:pPr lvl="1"/>
                <a:r>
                  <a:rPr lang="et-EE" sz="1600" dirty="0"/>
                  <a:t>Kahepoolse hüpoteesipaari puhul: </a:t>
                </a:r>
                <a14:m>
                  <m:oMath xmlns:m="http://schemas.openxmlformats.org/officeDocument/2006/math">
                    <m:r>
                      <a:rPr lang="et-EE" sz="1600" i="1">
                        <a:latin typeface="Cambria Math" panose="02040503050406030204" pitchFamily="18" charset="0"/>
                      </a:rPr>
                      <m:t>𝐷</m:t>
                    </m:r>
                    <m:r>
                      <a:rPr lang="et-EE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t-EE" sz="1600" b="0" i="1" smtClean="0">
                        <a:latin typeface="Cambria Math" panose="02040503050406030204" pitchFamily="18" charset="0"/>
                      </a:rPr>
                      <m:t>𝑚𝑎𝑥</m:t>
                    </m:r>
                    <m:d>
                      <m:dPr>
                        <m:begChr m:val="|"/>
                        <m:endChr m:val="|"/>
                        <m:ctrlPr>
                          <a:rPr lang="et-EE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t-EE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t-EE" sz="1600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t-EE" sz="16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t-EE" sz="1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t-EE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t-EE" sz="1600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t-EE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t-EE" sz="1600" b="0" i="1" smtClean="0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t-EE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t-EE" sz="16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t-EE" sz="16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endParaRPr lang="et-EE" sz="1600" dirty="0"/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t-EE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sz="14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t-EE" sz="1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t-EE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t-EE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t-EE" sz="1400" dirty="0"/>
                  <a:t> – pideva tunnuse kumulatiivne jaotus ühes kogumis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t-EE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sz="14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t-EE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t-EE" sz="1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t-EE" sz="14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t-EE" sz="1400" dirty="0"/>
                  <a:t> – pideva tunnuse kumulatiivne jaotus teises kogumis</a:t>
                </a:r>
              </a:p>
              <a:p>
                <a:pPr lvl="2"/>
                <a:endParaRPr lang="et-EE" sz="1400" dirty="0"/>
              </a:p>
              <a:p>
                <a:endParaRPr lang="et-EE" sz="1800" dirty="0"/>
              </a:p>
              <a:p>
                <a:endParaRPr lang="et-EE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403E6E-0CE3-4135-B26F-74269E5276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06" t="-126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1823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t-EE" sz="2000" i="1" dirty="0"/>
                  <a:t>D</a:t>
                </a:r>
                <a:r>
                  <a:rPr lang="et-EE" sz="2000" dirty="0"/>
                  <a:t>-statistiku kriitilised väärtused sõltuvad kogumite suurusest</a:t>
                </a:r>
              </a:p>
              <a:p>
                <a:pPr lvl="1"/>
                <a:r>
                  <a:rPr lang="et-EE" dirty="0"/>
                  <a:t>sest mida suurem juhuvalim meil on, seda väiksem on keskmine kõrvalekalle populatsioonist, ehk seda täpsemalt esindab valim populatsiooni</a:t>
                </a:r>
              </a:p>
              <a:p>
                <a:r>
                  <a:rPr lang="et-EE" sz="2000" dirty="0"/>
                  <a:t>Kahepoolse hüpoteesipaari puhul (kui indiviidide arv on küllalt suur, nt vähemalt 50) </a:t>
                </a:r>
              </a:p>
              <a:p>
                <a:pPr lvl="1"/>
                <a:r>
                  <a:rPr lang="et-EE" sz="1800" dirty="0"/>
                  <a:t>kui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t-E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t-E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t-EE" sz="1800" dirty="0"/>
                  <a:t> ja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t-E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t-EE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t-E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t-EE" sz="1800" dirty="0"/>
                  <a:t>tähistavad indiviidide arvu kummaski kogumis, siis</a:t>
                </a:r>
              </a:p>
              <a:p>
                <a:pPr lvl="1"/>
                <a:r>
                  <a:rPr lang="et-EE" sz="1800" dirty="0"/>
                  <a:t>olulisuse nivool 0,1 on kriitiline piir </a:t>
                </a:r>
                <a14:m>
                  <m:oMath xmlns:m="http://schemas.openxmlformats.org/officeDocument/2006/math">
                    <m:r>
                      <a:rPr lang="et-EE" sz="1800" b="0" i="1" smtClean="0">
                        <a:latin typeface="Cambria Math" panose="02040503050406030204" pitchFamily="18" charset="0"/>
                      </a:rPr>
                      <m:t>1,22</m:t>
                    </m:r>
                    <m:r>
                      <a:rPr lang="et-EE" sz="1800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t-E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ad>
                      <m:radPr>
                        <m:degHide m:val="on"/>
                        <m:ctrlPr>
                          <a:rPr lang="et-E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t-EE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t-EE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den>
                        </m:f>
                      </m:e>
                    </m:rad>
                  </m:oMath>
                </a14:m>
                <a:endParaRPr lang="et-EE" sz="1800" dirty="0"/>
              </a:p>
              <a:p>
                <a:pPr lvl="1"/>
                <a:r>
                  <a:rPr lang="et-EE" sz="1800" dirty="0"/>
                  <a:t>olulisuse nivool 0,05 on kriitiline piir </a:t>
                </a:r>
                <a14:m>
                  <m:oMath xmlns:m="http://schemas.openxmlformats.org/officeDocument/2006/math">
                    <m:r>
                      <a:rPr lang="et-EE" sz="1800" b="0" i="1" smtClean="0">
                        <a:latin typeface="Cambria Math" panose="02040503050406030204" pitchFamily="18" charset="0"/>
                      </a:rPr>
                      <m:t>1,3</m:t>
                    </m:r>
                    <m:r>
                      <a:rPr lang="et-EE" sz="1800" b="0" i="1" smtClean="0">
                        <a:latin typeface="Cambria Math" panose="02040503050406030204" pitchFamily="18" charset="0"/>
                      </a:rPr>
                      <m:t>58</m:t>
                    </m:r>
                    <m:r>
                      <a:rPr lang="et-E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ad>
                      <m:radPr>
                        <m:degHide m:val="on"/>
                        <m:ctrlPr>
                          <a:rPr lang="et-E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t-EE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t-EE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den>
                        </m:f>
                      </m:e>
                    </m:rad>
                  </m:oMath>
                </a14:m>
                <a:endParaRPr lang="et-EE" sz="1800" dirty="0"/>
              </a:p>
              <a:p>
                <a:pPr lvl="1"/>
                <a:r>
                  <a:rPr lang="et-EE" sz="1800" dirty="0"/>
                  <a:t>olulisuse nivool 0,01 on kriitiline piir </a:t>
                </a:r>
                <a14:m>
                  <m:oMath xmlns:m="http://schemas.openxmlformats.org/officeDocument/2006/math">
                    <m:r>
                      <a:rPr lang="et-EE" sz="1800" b="0" i="1" smtClean="0">
                        <a:latin typeface="Cambria Math" panose="02040503050406030204" pitchFamily="18" charset="0"/>
                      </a:rPr>
                      <m:t>1,6</m:t>
                    </m:r>
                    <m:r>
                      <a:rPr lang="et-EE" sz="1800" b="0" i="1" smtClean="0">
                        <a:latin typeface="Cambria Math" panose="02040503050406030204" pitchFamily="18" charset="0"/>
                      </a:rPr>
                      <m:t>28</m:t>
                    </m:r>
                    <m:r>
                      <a:rPr lang="et-E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ad>
                      <m:radPr>
                        <m:degHide m:val="on"/>
                        <m:ctrlPr>
                          <a:rPr lang="et-EE" sz="1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t-EE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t-EE" sz="1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t-EE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den>
                        </m:f>
                      </m:e>
                    </m:rad>
                  </m:oMath>
                </a14:m>
                <a:endParaRPr lang="et-EE" sz="1800" dirty="0"/>
              </a:p>
              <a:p>
                <a:r>
                  <a:rPr lang="et-EE" sz="2000" dirty="0"/>
                  <a:t>Nt kui testime oma hüpoteesipaari ESS 2018 andmetel, siis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t-E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t-E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t-E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t-EE" b="0" i="1" smtClean="0">
                        <a:latin typeface="Cambria Math" panose="02040503050406030204" pitchFamily="18" charset="0"/>
                      </a:rPr>
                      <m:t>85</m:t>
                    </m:r>
                  </m:oMath>
                </a14:m>
                <a:r>
                  <a:rPr lang="et-EE" dirty="0"/>
                  <a:t> ja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t-E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t-EE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t-EE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t-EE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t-EE" b="0" i="1" smtClean="0">
                        <a:latin typeface="Cambria Math" panose="02040503050406030204" pitchFamily="18" charset="0"/>
                      </a:rPr>
                      <m:t>62</m:t>
                    </m:r>
                  </m:oMath>
                </a14:m>
                <a:r>
                  <a:rPr lang="et-EE" dirty="0"/>
                  <a:t> ning </a:t>
                </a:r>
              </a:p>
              <a:p>
                <a:pPr lvl="1"/>
                <a:r>
                  <a:rPr lang="et-EE" dirty="0"/>
                  <a:t>selleks, et saaks olulisuse nivool 0,05 kinnitada palkade jaotuse erinevust kogumites, </a:t>
                </a:r>
              </a:p>
              <a:p>
                <a:pPr lvl="1"/>
                <a:r>
                  <a:rPr lang="et-EE" dirty="0"/>
                  <a:t>peaks suurim erinevus Kesk- ja Kirde-Eesti palkade kumulatiivsetes jaotustes olema </a:t>
                </a:r>
                <a:br>
                  <a:rPr lang="et-EE" dirty="0"/>
                </a:br>
                <a14:m>
                  <m:oMath xmlns:m="http://schemas.openxmlformats.org/officeDocument/2006/math">
                    <m:r>
                      <a:rPr lang="et-EE" b="0" i="1" smtClean="0">
                        <a:latin typeface="Cambria Math" panose="02040503050406030204" pitchFamily="18" charset="0"/>
                      </a:rPr>
                      <m:t>1,3</m:t>
                    </m:r>
                    <m:r>
                      <a:rPr lang="et-EE" b="0" i="1" smtClean="0">
                        <a:latin typeface="Cambria Math" panose="02040503050406030204" pitchFamily="18" charset="0"/>
                      </a:rPr>
                      <m:t>58</m:t>
                    </m:r>
                    <m:r>
                      <a:rPr lang="et-E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ad>
                      <m:radPr>
                        <m:degHide m:val="on"/>
                        <m:ctrlPr>
                          <a:rPr lang="et-E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t-E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t-E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85</m:t>
                            </m:r>
                            <m:r>
                              <a:rPr lang="et-E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t-E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62</m:t>
                            </m:r>
                          </m:num>
                          <m:den>
                            <m:r>
                              <a:rPr lang="et-E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85</m:t>
                            </m:r>
                            <m:r>
                              <a:rPr lang="et-EE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t-E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62</m:t>
                            </m:r>
                          </m:den>
                        </m:f>
                      </m:e>
                    </m:rad>
                    <m:r>
                      <a:rPr lang="et-E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t-E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1,358</m:t>
                    </m:r>
                    <m:r>
                      <a:rPr lang="et-EE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ad>
                      <m:radPr>
                        <m:degHide m:val="on"/>
                        <m:ctrlPr>
                          <a:rPr lang="et-E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t-E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t-E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147</m:t>
                            </m:r>
                          </m:num>
                          <m:den>
                            <m:r>
                              <a:rPr lang="et-E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5270</m:t>
                            </m:r>
                          </m:den>
                        </m:f>
                      </m:e>
                    </m:rad>
                    <m:r>
                      <a:rPr lang="et-E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=0,</m:t>
                    </m:r>
                    <m:r>
                      <a:rPr lang="et-E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227</m:t>
                    </m:r>
                  </m:oMath>
                </a14:m>
                <a:r>
                  <a:rPr lang="et-EE" dirty="0"/>
                  <a:t> ehk </a:t>
                </a:r>
                <a:r>
                  <a:rPr lang="et-EE" dirty="0">
                    <a:latin typeface="Cambria" panose="02040503050406030204" pitchFamily="18" charset="0"/>
                    <a:ea typeface="Cambria" panose="02040503050406030204" pitchFamily="18" charset="0"/>
                  </a:rPr>
                  <a:t>22,7%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878710B-1990-4688-92C8-078A744C08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64" t="-1961"/>
                </a:stretch>
              </a:blipFill>
            </p:spPr>
            <p:txBody>
              <a:bodyPr/>
              <a:lstStyle/>
              <a:p>
                <a:r>
                  <a:rPr lang="et-E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876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3A91-3900-4F22-BA62-62C06FFE6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dirty="0" err="1"/>
              <a:t>Kolmogorovi</a:t>
            </a:r>
            <a:r>
              <a:rPr lang="et-EE" dirty="0"/>
              <a:t>-Smirnovi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8710B-1990-4688-92C8-078A744C0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t-EE" sz="1800" dirty="0"/>
              <a:t>Vaatame, kuidas eelnevalt sõnastatud hüpoteesipaari testida </a:t>
            </a:r>
            <a:r>
              <a:rPr lang="et-EE" sz="1800" dirty="0" err="1"/>
              <a:t>Kolmogorovi</a:t>
            </a:r>
            <a:r>
              <a:rPr lang="et-EE" sz="1800" dirty="0"/>
              <a:t>-Smirnovi testi abil </a:t>
            </a:r>
            <a:r>
              <a:rPr lang="et-EE" sz="1800" dirty="0" err="1"/>
              <a:t>R-s</a:t>
            </a:r>
            <a:endParaRPr lang="et-EE" sz="1800" dirty="0"/>
          </a:p>
          <a:p>
            <a:r>
              <a:rPr lang="et-EE" sz="1800" dirty="0"/>
              <a:t>Töötage läbi eraldi juhendmaterjal</a:t>
            </a:r>
          </a:p>
          <a:p>
            <a:r>
              <a:rPr lang="et-EE" sz="1800" dirty="0"/>
              <a:t>Tehke ära iseseisev ülesanne</a:t>
            </a:r>
          </a:p>
          <a:p>
            <a:endParaRPr lang="et-EE" sz="1800" dirty="0"/>
          </a:p>
        </p:txBody>
      </p:sp>
    </p:spTree>
    <p:extLst>
      <p:ext uri="{BB962C8B-B14F-4D97-AF65-F5344CB8AC3E}">
        <p14:creationId xmlns:p14="http://schemas.microsoft.com/office/powerpoint/2010/main" val="36587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12988</TotalTime>
  <Words>1991</Words>
  <Application>Microsoft Office PowerPoint</Application>
  <PresentationFormat>Widescreen</PresentationFormat>
  <Paragraphs>215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Open Sans</vt:lpstr>
      <vt:lpstr>Arial</vt:lpstr>
      <vt:lpstr>Cambria</vt:lpstr>
      <vt:lpstr>Cambria Math</vt:lpstr>
      <vt:lpstr>Calibri</vt:lpstr>
      <vt:lpstr>Office Theme</vt:lpstr>
      <vt:lpstr>Mitteparameetrilised testid</vt:lpstr>
      <vt:lpstr>Parameetrilised testid</vt:lpstr>
      <vt:lpstr>Mitteparameetrilised testid</vt:lpstr>
      <vt:lpstr>Kolmogorovi-Smirnovi test</vt:lpstr>
      <vt:lpstr>Kolmogorovi-Smirnovi test</vt:lpstr>
      <vt:lpstr>Kolmogorovi-Smirnovi test</vt:lpstr>
      <vt:lpstr>Kolmogorovi-Smirnovi test</vt:lpstr>
      <vt:lpstr>Kolmogorovi-Smirnovi test</vt:lpstr>
      <vt:lpstr>Kolmogorovi-Smirnovi test</vt:lpstr>
      <vt:lpstr>Kolmogorovi-Smirnovi test</vt:lpstr>
      <vt:lpstr>Kolmogorovi-Smirnovi test: ülesanne 1</vt:lpstr>
      <vt:lpstr>Kolmogorovi-Smirnovi test</vt:lpstr>
      <vt:lpstr>Kolmogorovi-Smirnovi test</vt:lpstr>
      <vt:lpstr>Ülesanded praktikumis: Kolmogorovi-Smirnovi test</vt:lpstr>
      <vt:lpstr>Kruskali-Wallise test</vt:lpstr>
      <vt:lpstr>Kruskali-Wallise test</vt:lpstr>
      <vt:lpstr>Kruskali-Wallise test</vt:lpstr>
      <vt:lpstr>Kruskali-Wallise test</vt:lpstr>
      <vt:lpstr>Kruskali-Wallise test</vt:lpstr>
      <vt:lpstr>Mitmene võrdlus</vt:lpstr>
      <vt:lpstr>Mitmene võrdlus: Bonferroni efekt</vt:lpstr>
      <vt:lpstr>Mitmene võrdlus: Bonferroni parandus</vt:lpstr>
      <vt:lpstr>Ülesanded praktikumis: Kruskali-Wallise test</vt:lpstr>
      <vt:lpstr>Märgitest</vt:lpstr>
      <vt:lpstr>Märgitest</vt:lpstr>
      <vt:lpstr>Wilcoxoni astakmärgitest (Wilcoxoni T-test)</vt:lpstr>
      <vt:lpstr>Märgitest ja Wilcoxoni astakmärgitest</vt:lpstr>
      <vt:lpstr>Ülesanded praktikumis: märgitestid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Mitteparameetrilised testid</dc:title>
  <dc:creator>Indrek Soidla</dc:creator>
  <cp:lastModifiedBy>Indrek Soidla</cp:lastModifiedBy>
  <cp:revision>112</cp:revision>
  <dcterms:created xsi:type="dcterms:W3CDTF">2020-09-14T14:04:13Z</dcterms:created>
  <dcterms:modified xsi:type="dcterms:W3CDTF">2022-11-25T12:56:52Z</dcterms:modified>
</cp:coreProperties>
</file>

<file path=docProps/thumbnail.jpeg>
</file>